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5" r:id="rId2"/>
    <p:sldId id="310" r:id="rId3"/>
    <p:sldId id="311" r:id="rId4"/>
    <p:sldId id="313" r:id="rId5"/>
    <p:sldId id="325" r:id="rId6"/>
    <p:sldId id="319" r:id="rId7"/>
    <p:sldId id="326" r:id="rId8"/>
    <p:sldId id="314" r:id="rId9"/>
    <p:sldId id="331" r:id="rId10"/>
    <p:sldId id="327" r:id="rId11"/>
    <p:sldId id="316" r:id="rId12"/>
    <p:sldId id="317" r:id="rId13"/>
    <p:sldId id="328" r:id="rId14"/>
    <p:sldId id="324" r:id="rId15"/>
    <p:sldId id="318" r:id="rId16"/>
    <p:sldId id="320"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0B998-9F8C-404B-B153-4BBFA0C9DBF5}">
          <p14:sldIdLst>
            <p14:sldId id="265"/>
            <p14:sldId id="310"/>
            <p14:sldId id="311"/>
            <p14:sldId id="313"/>
            <p14:sldId id="325"/>
            <p14:sldId id="319"/>
            <p14:sldId id="326"/>
          </p14:sldIdLst>
        </p14:section>
        <p14:section name="Untitled Section" id="{1501F599-254F-493B-BD80-2E9E71244979}">
          <p14:sldIdLst>
            <p14:sldId id="314"/>
            <p14:sldId id="331"/>
            <p14:sldId id="327"/>
            <p14:sldId id="316"/>
            <p14:sldId id="317"/>
            <p14:sldId id="328"/>
            <p14:sldId id="324"/>
            <p14:sldId id="318"/>
            <p14:sldId id="320"/>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9" autoAdjust="0"/>
  </p:normalViewPr>
  <p:slideViewPr>
    <p:cSldViewPr showGuides="1">
      <p:cViewPr varScale="1">
        <p:scale>
          <a:sx n="81" d="100"/>
          <a:sy n="81" d="100"/>
        </p:scale>
        <p:origin x="706" y="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3E-4636-9268-2214CA86F52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3E-4636-9268-2214CA86F52A}"/>
            </c:ext>
          </c:extLst>
        </c:ser>
        <c:dLbls>
          <c:showLegendKey val="0"/>
          <c:showVal val="0"/>
          <c:showCatName val="0"/>
          <c:showSerName val="0"/>
          <c:showPercent val="0"/>
          <c:showBubbleSize val="0"/>
        </c:dLbls>
        <c:gapWidth val="219"/>
        <c:overlap val="-27"/>
        <c:axId val="401473768"/>
        <c:axId val="398691624"/>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43E-4636-9268-2214CA86F52A}"/>
            </c:ext>
          </c:extLst>
        </c:ser>
        <c:dLbls>
          <c:showLegendKey val="0"/>
          <c:showVal val="0"/>
          <c:showCatName val="0"/>
          <c:showSerName val="0"/>
          <c:showPercent val="0"/>
          <c:showBubbleSize val="0"/>
        </c:dLbls>
        <c:marker val="1"/>
        <c:smooth val="0"/>
        <c:axId val="401473768"/>
        <c:axId val="398691624"/>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691624"/>
        <c:crosses val="autoZero"/>
        <c:auto val="1"/>
        <c:lblAlgn val="ctr"/>
        <c:lblOffset val="100"/>
        <c:noMultiLvlLbl val="0"/>
      </c:catAx>
      <c:valAx>
        <c:axId val="3986916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1473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08/layout/LinedList" loCatId="cycle" qsTypeId="urn:microsoft.com/office/officeart/2005/8/quickstyle/simple3" qsCatId="simple" csTypeId="urn:microsoft.com/office/officeart/2005/8/colors/colorful2" csCatId="colorful" phldr="1"/>
      <dgm:spPr/>
      <dgm:t>
        <a:bodyPr/>
        <a:lstStyle/>
        <a:p>
          <a:endParaRPr lang="en-US"/>
        </a:p>
      </dgm:t>
    </dgm:pt>
    <dgm:pt modelId="{AAC263CB-8256-4B03-92FE-1622698FB3E9}">
      <dgm:prSet/>
      <dgm:spPr/>
      <dgm:t>
        <a:bodyPr anchor="ctr"/>
        <a:lstStyle/>
        <a:p>
          <a:r>
            <a:rPr lang="en-US" b="0" dirty="0"/>
            <a:t>Balanced  Diet</a:t>
          </a:r>
        </a:p>
      </dgm:t>
    </dgm:pt>
    <dgm:pt modelId="{0BEED663-FC38-4EAD-940F-4C475D2C87DB}" type="parTrans" cxnId="{C5E94186-9CB6-4C42-92B3-C546CC53A7B9}">
      <dgm:prSet/>
      <dgm:spPr/>
      <dgm:t>
        <a:bodyPr/>
        <a:lstStyle/>
        <a:p>
          <a:endParaRPr lang="en-US" sz="700"/>
        </a:p>
      </dgm:t>
    </dgm:pt>
    <dgm:pt modelId="{808B76D0-8EC7-469A-93AC-7A6017188A9D}" type="sibTrans" cxnId="{C5E94186-9CB6-4C42-92B3-C546CC53A7B9}">
      <dgm:prSet phldrT="1"/>
      <dgm:spPr/>
      <dgm:t>
        <a:bodyPr/>
        <a:lstStyle/>
        <a:p>
          <a:endParaRPr lang="en-US"/>
        </a:p>
      </dgm:t>
    </dgm:pt>
    <dgm:pt modelId="{93A6A030-ABAB-4EFA-B539-0FDB3E07C1EF}">
      <dgm:prSet/>
      <dgm:spPr/>
      <dgm:t>
        <a:bodyPr anchor="ctr"/>
        <a:lstStyle/>
        <a:p>
          <a:r>
            <a:rPr lang="en-US" dirty="0"/>
            <a:t>Personal Hygiene</a:t>
          </a:r>
        </a:p>
      </dgm:t>
    </dgm:pt>
    <dgm:pt modelId="{3D674B97-6DC6-4A12-85BA-0976D3064237}" type="parTrans" cxnId="{4B40C8DC-6B57-4F5B-8440-7241C649700B}">
      <dgm:prSet/>
      <dgm:spPr/>
      <dgm:t>
        <a:bodyPr/>
        <a:lstStyle/>
        <a:p>
          <a:endParaRPr lang="en-US" sz="700"/>
        </a:p>
      </dgm:t>
    </dgm:pt>
    <dgm:pt modelId="{BFE0749E-E343-4A6F-BD09-2810EE6B4BD7}" type="sibTrans" cxnId="{4B40C8DC-6B57-4F5B-8440-7241C649700B}">
      <dgm:prSet phldrT="3"/>
      <dgm:spPr/>
      <dgm:t>
        <a:bodyPr/>
        <a:lstStyle/>
        <a:p>
          <a:endParaRPr lang="en-US"/>
        </a:p>
      </dgm:t>
    </dgm:pt>
    <dgm:pt modelId="{CC16ACC6-106E-454E-B894-3ADF1CE3EBF1}">
      <dgm:prSet/>
      <dgm:spPr/>
      <dgm:t>
        <a:bodyPr anchor="ctr"/>
        <a:lstStyle/>
        <a:p>
          <a:r>
            <a:rPr lang="en-US" dirty="0"/>
            <a:t>Regular Exercise</a:t>
          </a:r>
        </a:p>
      </dgm:t>
    </dgm:pt>
    <dgm:pt modelId="{AF3BFAF5-2640-4B94-A78E-A22DFC737CDB}" type="parTrans" cxnId="{CF5142FA-C365-4969-B916-7A6B721AD97A}">
      <dgm:prSet/>
      <dgm:spPr/>
      <dgm:t>
        <a:bodyPr/>
        <a:lstStyle/>
        <a:p>
          <a:endParaRPr lang="en-IN"/>
        </a:p>
      </dgm:t>
    </dgm:pt>
    <dgm:pt modelId="{D174BC0F-0F85-4878-86A8-FEF2026F3842}" type="sibTrans" cxnId="{CF5142FA-C365-4969-B916-7A6B721AD97A}">
      <dgm:prSet/>
      <dgm:spPr/>
      <dgm:t>
        <a:bodyPr/>
        <a:lstStyle/>
        <a:p>
          <a:endParaRPr lang="en-IN"/>
        </a:p>
      </dgm:t>
    </dgm:pt>
    <dgm:pt modelId="{05CB8F5C-D395-AD40-BBD9-53369BE84640}" type="pres">
      <dgm:prSet presAssocID="{D4503D04-C97E-4622-AE07-D0307CB3B4CA}" presName="vert0" presStyleCnt="0">
        <dgm:presLayoutVars>
          <dgm:dir/>
          <dgm:animOne val="branch"/>
          <dgm:animLvl val="lvl"/>
        </dgm:presLayoutVars>
      </dgm:prSet>
      <dgm:spPr/>
    </dgm:pt>
    <dgm:pt modelId="{15F5B303-C42A-0F46-B1B4-9FC2C90E8F5B}" type="pres">
      <dgm:prSet presAssocID="{AAC263CB-8256-4B03-92FE-1622698FB3E9}" presName="thickLine" presStyleLbl="alignNode1" presStyleIdx="0" presStyleCnt="3"/>
      <dgm:spPr/>
    </dgm:pt>
    <dgm:pt modelId="{8991E26A-5377-6C4C-8ACE-EF7A7F0A5D91}" type="pres">
      <dgm:prSet presAssocID="{AAC263CB-8256-4B03-92FE-1622698FB3E9}" presName="horz1" presStyleCnt="0"/>
      <dgm:spPr/>
    </dgm:pt>
    <dgm:pt modelId="{ADE9C513-F9D6-7C40-9628-67B2B6D9AAB3}" type="pres">
      <dgm:prSet presAssocID="{AAC263CB-8256-4B03-92FE-1622698FB3E9}" presName="tx1" presStyleLbl="revTx" presStyleIdx="0" presStyleCnt="3" custLinFactNeighborX="-66181" custLinFactNeighborY="-34644"/>
      <dgm:spPr/>
    </dgm:pt>
    <dgm:pt modelId="{5EBEDC1B-DA6E-E346-9EA8-82F9E7C92E5D}" type="pres">
      <dgm:prSet presAssocID="{AAC263CB-8256-4B03-92FE-1622698FB3E9}" presName="vert1" presStyleCnt="0"/>
      <dgm:spPr/>
    </dgm:pt>
    <dgm:pt modelId="{D1894A20-DB91-634C-8782-9C8A13103FF6}" type="pres">
      <dgm:prSet presAssocID="{93A6A030-ABAB-4EFA-B539-0FDB3E07C1EF}" presName="thickLine" presStyleLbl="alignNode1" presStyleIdx="1" presStyleCnt="3"/>
      <dgm:spPr/>
    </dgm:pt>
    <dgm:pt modelId="{853F3E66-3B0E-C841-98D5-6802A7A2E4A8}" type="pres">
      <dgm:prSet presAssocID="{93A6A030-ABAB-4EFA-B539-0FDB3E07C1EF}" presName="horz1" presStyleCnt="0"/>
      <dgm:spPr/>
    </dgm:pt>
    <dgm:pt modelId="{B705F7BA-757C-6549-9C73-2326015D6723}" type="pres">
      <dgm:prSet presAssocID="{93A6A030-ABAB-4EFA-B539-0FDB3E07C1EF}" presName="tx1" presStyleLbl="revTx" presStyleIdx="1" presStyleCnt="3"/>
      <dgm:spPr/>
    </dgm:pt>
    <dgm:pt modelId="{9AF48A18-E74E-3E43-BCF5-5CD009AF2410}" type="pres">
      <dgm:prSet presAssocID="{93A6A030-ABAB-4EFA-B539-0FDB3E07C1EF}" presName="vert1" presStyleCnt="0"/>
      <dgm:spPr/>
    </dgm:pt>
    <dgm:pt modelId="{5F24DADF-F3DA-4710-801C-DC912A187853}" type="pres">
      <dgm:prSet presAssocID="{CC16ACC6-106E-454E-B894-3ADF1CE3EBF1}" presName="thickLine" presStyleLbl="alignNode1" presStyleIdx="2" presStyleCnt="3"/>
      <dgm:spPr/>
    </dgm:pt>
    <dgm:pt modelId="{2A28EE72-697A-49D8-9BD9-0963920DA011}" type="pres">
      <dgm:prSet presAssocID="{CC16ACC6-106E-454E-B894-3ADF1CE3EBF1}" presName="horz1" presStyleCnt="0"/>
      <dgm:spPr/>
    </dgm:pt>
    <dgm:pt modelId="{17AA7F88-B383-4F87-A6A3-94162D618A37}" type="pres">
      <dgm:prSet presAssocID="{CC16ACC6-106E-454E-B894-3ADF1CE3EBF1}" presName="tx1" presStyleLbl="revTx" presStyleIdx="2" presStyleCnt="3"/>
      <dgm:spPr/>
    </dgm:pt>
    <dgm:pt modelId="{EF73ECF8-73E5-4518-8986-BB9E80400214}" type="pres">
      <dgm:prSet presAssocID="{CC16ACC6-106E-454E-B894-3ADF1CE3EBF1}" presName="vert1" presStyleCnt="0"/>
      <dgm:spPr/>
    </dgm:pt>
  </dgm:ptLst>
  <dgm:cxnLst>
    <dgm:cxn modelId="{6C258719-4B30-4B7C-B291-9B54EBE8CD26}" type="presOf" srcId="{CC16ACC6-106E-454E-B894-3ADF1CE3EBF1}" destId="{17AA7F88-B383-4F87-A6A3-94162D618A37}" srcOrd="0" destOrd="0" presId="urn:microsoft.com/office/officeart/2008/layout/LinedList"/>
    <dgm:cxn modelId="{B961F658-1A01-419D-8829-C19CF33B683E}" type="presOf" srcId="{D4503D04-C97E-4622-AE07-D0307CB3B4CA}" destId="{05CB8F5C-D395-AD40-BBD9-53369BE84640}" srcOrd="0" destOrd="0" presId="urn:microsoft.com/office/officeart/2008/layout/LinedList"/>
    <dgm:cxn modelId="{C5E94186-9CB6-4C42-92B3-C546CC53A7B9}" srcId="{D4503D04-C97E-4622-AE07-D0307CB3B4CA}" destId="{AAC263CB-8256-4B03-92FE-1622698FB3E9}" srcOrd="0" destOrd="0" parTransId="{0BEED663-FC38-4EAD-940F-4C475D2C87DB}" sibTransId="{808B76D0-8EC7-469A-93AC-7A6017188A9D}"/>
    <dgm:cxn modelId="{1C480D9B-BFFF-487A-A296-1909F8771784}" type="presOf" srcId="{93A6A030-ABAB-4EFA-B539-0FDB3E07C1EF}" destId="{B705F7BA-757C-6549-9C73-2326015D6723}" srcOrd="0" destOrd="0" presId="urn:microsoft.com/office/officeart/2008/layout/LinedList"/>
    <dgm:cxn modelId="{6B5095C9-0410-4AA3-B27B-9F5461D584A9}" type="presOf" srcId="{AAC263CB-8256-4B03-92FE-1622698FB3E9}" destId="{ADE9C513-F9D6-7C40-9628-67B2B6D9AAB3}" srcOrd="0" destOrd="0" presId="urn:microsoft.com/office/officeart/2008/layout/LinedList"/>
    <dgm:cxn modelId="{4B40C8DC-6B57-4F5B-8440-7241C649700B}" srcId="{D4503D04-C97E-4622-AE07-D0307CB3B4CA}" destId="{93A6A030-ABAB-4EFA-B539-0FDB3E07C1EF}" srcOrd="1" destOrd="0" parTransId="{3D674B97-6DC6-4A12-85BA-0976D3064237}" sibTransId="{BFE0749E-E343-4A6F-BD09-2810EE6B4BD7}"/>
    <dgm:cxn modelId="{CF5142FA-C365-4969-B916-7A6B721AD97A}" srcId="{D4503D04-C97E-4622-AE07-D0307CB3B4CA}" destId="{CC16ACC6-106E-454E-B894-3ADF1CE3EBF1}" srcOrd="2" destOrd="0" parTransId="{AF3BFAF5-2640-4B94-A78E-A22DFC737CDB}" sibTransId="{D174BC0F-0F85-4878-86A8-FEF2026F3842}"/>
    <dgm:cxn modelId="{305B609F-F4D4-467A-8D6C-0CE8327B5064}" type="presParOf" srcId="{05CB8F5C-D395-AD40-BBD9-53369BE84640}" destId="{15F5B303-C42A-0F46-B1B4-9FC2C90E8F5B}" srcOrd="0" destOrd="0" presId="urn:microsoft.com/office/officeart/2008/layout/LinedList"/>
    <dgm:cxn modelId="{1FF3B57A-B3B2-47B4-BF99-6BF3AE14355A}" type="presParOf" srcId="{05CB8F5C-D395-AD40-BBD9-53369BE84640}" destId="{8991E26A-5377-6C4C-8ACE-EF7A7F0A5D91}" srcOrd="1" destOrd="0" presId="urn:microsoft.com/office/officeart/2008/layout/LinedList"/>
    <dgm:cxn modelId="{CD6252FF-5568-41D9-9B28-4FA46E8379E2}" type="presParOf" srcId="{8991E26A-5377-6C4C-8ACE-EF7A7F0A5D91}" destId="{ADE9C513-F9D6-7C40-9628-67B2B6D9AAB3}" srcOrd="0" destOrd="0" presId="urn:microsoft.com/office/officeart/2008/layout/LinedList"/>
    <dgm:cxn modelId="{0C3480C7-7EF3-4C7D-9287-C263F3299DD2}" type="presParOf" srcId="{8991E26A-5377-6C4C-8ACE-EF7A7F0A5D91}" destId="{5EBEDC1B-DA6E-E346-9EA8-82F9E7C92E5D}" srcOrd="1" destOrd="0" presId="urn:microsoft.com/office/officeart/2008/layout/LinedList"/>
    <dgm:cxn modelId="{7C47D258-CADF-4379-ACB0-53035ABF9896}" type="presParOf" srcId="{05CB8F5C-D395-AD40-BBD9-53369BE84640}" destId="{D1894A20-DB91-634C-8782-9C8A13103FF6}" srcOrd="2" destOrd="0" presId="urn:microsoft.com/office/officeart/2008/layout/LinedList"/>
    <dgm:cxn modelId="{52191ABC-F4E2-49BC-8DF8-7052F5A8B576}" type="presParOf" srcId="{05CB8F5C-D395-AD40-BBD9-53369BE84640}" destId="{853F3E66-3B0E-C841-98D5-6802A7A2E4A8}" srcOrd="3" destOrd="0" presId="urn:microsoft.com/office/officeart/2008/layout/LinedList"/>
    <dgm:cxn modelId="{380DD7A1-93C9-4F55-AC16-9C70BD97C3A4}" type="presParOf" srcId="{853F3E66-3B0E-C841-98D5-6802A7A2E4A8}" destId="{B705F7BA-757C-6549-9C73-2326015D6723}" srcOrd="0" destOrd="0" presId="urn:microsoft.com/office/officeart/2008/layout/LinedList"/>
    <dgm:cxn modelId="{C1A29389-0FA5-45C7-9310-044A512177EB}" type="presParOf" srcId="{853F3E66-3B0E-C841-98D5-6802A7A2E4A8}" destId="{9AF48A18-E74E-3E43-BCF5-5CD009AF2410}" srcOrd="1" destOrd="0" presId="urn:microsoft.com/office/officeart/2008/layout/LinedList"/>
    <dgm:cxn modelId="{87001654-0045-480B-A176-692751AAE61B}" type="presParOf" srcId="{05CB8F5C-D395-AD40-BBD9-53369BE84640}" destId="{5F24DADF-F3DA-4710-801C-DC912A187853}" srcOrd="4" destOrd="0" presId="urn:microsoft.com/office/officeart/2008/layout/LinedList"/>
    <dgm:cxn modelId="{F9FBFBF2-2FE0-4D81-B5C9-169CF6CBDA5E}" type="presParOf" srcId="{05CB8F5C-D395-AD40-BBD9-53369BE84640}" destId="{2A28EE72-697A-49D8-9BD9-0963920DA011}" srcOrd="5" destOrd="0" presId="urn:microsoft.com/office/officeart/2008/layout/LinedList"/>
    <dgm:cxn modelId="{A0052A49-767C-4DCD-A4DC-6E0FD6A95F69}" type="presParOf" srcId="{2A28EE72-697A-49D8-9BD9-0963920DA011}" destId="{17AA7F88-B383-4F87-A6A3-94162D618A37}" srcOrd="0" destOrd="0" presId="urn:microsoft.com/office/officeart/2008/layout/LinedList"/>
    <dgm:cxn modelId="{39168E77-074F-45D5-B38F-D6FA9C44E511}" type="presParOf" srcId="{2A28EE72-697A-49D8-9BD9-0963920DA011}" destId="{EF73ECF8-73E5-4518-8986-BB9E80400214}" srcOrd="1"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5B303-C42A-0F46-B1B4-9FC2C90E8F5B}">
      <dsp:nvSpPr>
        <dsp:cNvPr id="0" name=""/>
        <dsp:cNvSpPr/>
      </dsp:nvSpPr>
      <dsp:spPr>
        <a:xfrm>
          <a:off x="0" y="1901"/>
          <a:ext cx="4673707" cy="0"/>
        </a:xfrm>
        <a:prstGeom prst="lin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DE9C513-F9D6-7C40-9628-67B2B6D9AAB3}">
      <dsp:nvSpPr>
        <dsp:cNvPr id="0" name=""/>
        <dsp:cNvSpPr/>
      </dsp:nvSpPr>
      <dsp:spPr>
        <a:xfrm>
          <a:off x="0" y="0"/>
          <a:ext cx="4673707" cy="129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b="0" kern="1200" dirty="0"/>
            <a:t>Balanced  Diet</a:t>
          </a:r>
        </a:p>
      </dsp:txBody>
      <dsp:txXfrm>
        <a:off x="0" y="0"/>
        <a:ext cx="4673707" cy="1296984"/>
      </dsp:txXfrm>
    </dsp:sp>
    <dsp:sp modelId="{D1894A20-DB91-634C-8782-9C8A13103FF6}">
      <dsp:nvSpPr>
        <dsp:cNvPr id="0" name=""/>
        <dsp:cNvSpPr/>
      </dsp:nvSpPr>
      <dsp:spPr>
        <a:xfrm>
          <a:off x="0" y="1298886"/>
          <a:ext cx="4673707" cy="0"/>
        </a:xfrm>
        <a:prstGeom prst="line">
          <a:avLst/>
        </a:prstGeom>
        <a:gradFill rotWithShape="0">
          <a:gsLst>
            <a:gs pos="0">
              <a:schemeClr val="accent2">
                <a:hueOff val="-2040362"/>
                <a:satOff val="21107"/>
                <a:lumOff val="1371"/>
                <a:alphaOff val="0"/>
                <a:lumMod val="110000"/>
                <a:satMod val="105000"/>
                <a:tint val="67000"/>
              </a:schemeClr>
            </a:gs>
            <a:gs pos="50000">
              <a:schemeClr val="accent2">
                <a:hueOff val="-2040362"/>
                <a:satOff val="21107"/>
                <a:lumOff val="1371"/>
                <a:alphaOff val="0"/>
                <a:lumMod val="105000"/>
                <a:satMod val="103000"/>
                <a:tint val="73000"/>
              </a:schemeClr>
            </a:gs>
            <a:gs pos="100000">
              <a:schemeClr val="accent2">
                <a:hueOff val="-2040362"/>
                <a:satOff val="21107"/>
                <a:lumOff val="1371"/>
                <a:alphaOff val="0"/>
                <a:lumMod val="105000"/>
                <a:satMod val="109000"/>
                <a:tint val="81000"/>
              </a:schemeClr>
            </a:gs>
          </a:gsLst>
          <a:lin ang="5400000" scaled="0"/>
        </a:gradFill>
        <a:ln w="6350" cap="flat" cmpd="sng" algn="ctr">
          <a:solidFill>
            <a:schemeClr val="accent2">
              <a:hueOff val="-2040362"/>
              <a:satOff val="21107"/>
              <a:lumOff val="137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705F7BA-757C-6549-9C73-2326015D6723}">
      <dsp:nvSpPr>
        <dsp:cNvPr id="0" name=""/>
        <dsp:cNvSpPr/>
      </dsp:nvSpPr>
      <dsp:spPr>
        <a:xfrm>
          <a:off x="0" y="1298886"/>
          <a:ext cx="4673707" cy="129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Personal Hygiene</a:t>
          </a:r>
        </a:p>
      </dsp:txBody>
      <dsp:txXfrm>
        <a:off x="0" y="1298886"/>
        <a:ext cx="4673707" cy="1296984"/>
      </dsp:txXfrm>
    </dsp:sp>
    <dsp:sp modelId="{5F24DADF-F3DA-4710-801C-DC912A187853}">
      <dsp:nvSpPr>
        <dsp:cNvPr id="0" name=""/>
        <dsp:cNvSpPr/>
      </dsp:nvSpPr>
      <dsp:spPr>
        <a:xfrm>
          <a:off x="0" y="2595870"/>
          <a:ext cx="4673707" cy="0"/>
        </a:xfrm>
        <a:prstGeom prst="line">
          <a:avLst/>
        </a:prstGeom>
        <a:gradFill rotWithShape="0">
          <a:gsLst>
            <a:gs pos="0">
              <a:schemeClr val="accent2">
                <a:hueOff val="-4080723"/>
                <a:satOff val="42214"/>
                <a:lumOff val="2742"/>
                <a:alphaOff val="0"/>
                <a:lumMod val="110000"/>
                <a:satMod val="105000"/>
                <a:tint val="67000"/>
              </a:schemeClr>
            </a:gs>
            <a:gs pos="50000">
              <a:schemeClr val="accent2">
                <a:hueOff val="-4080723"/>
                <a:satOff val="42214"/>
                <a:lumOff val="2742"/>
                <a:alphaOff val="0"/>
                <a:lumMod val="105000"/>
                <a:satMod val="103000"/>
                <a:tint val="73000"/>
              </a:schemeClr>
            </a:gs>
            <a:gs pos="100000">
              <a:schemeClr val="accent2">
                <a:hueOff val="-4080723"/>
                <a:satOff val="42214"/>
                <a:lumOff val="2742"/>
                <a:alphaOff val="0"/>
                <a:lumMod val="105000"/>
                <a:satMod val="109000"/>
                <a:tint val="81000"/>
              </a:schemeClr>
            </a:gs>
          </a:gsLst>
          <a:lin ang="5400000" scaled="0"/>
        </a:gradFill>
        <a:ln w="6350" cap="flat" cmpd="sng" algn="ctr">
          <a:solidFill>
            <a:schemeClr val="accent2">
              <a:hueOff val="-4080723"/>
              <a:satOff val="42214"/>
              <a:lumOff val="274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AA7F88-B383-4F87-A6A3-94162D618A37}">
      <dsp:nvSpPr>
        <dsp:cNvPr id="0" name=""/>
        <dsp:cNvSpPr/>
      </dsp:nvSpPr>
      <dsp:spPr>
        <a:xfrm>
          <a:off x="0" y="2595870"/>
          <a:ext cx="4673707" cy="129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Regular Exercise</a:t>
          </a:r>
        </a:p>
      </dsp:txBody>
      <dsp:txXfrm>
        <a:off x="0" y="2595870"/>
        <a:ext cx="4673707" cy="12969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11/8/2022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11/8/2022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11/8/2022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11/8/2022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xml"/><Relationship Id="rId7" Type="http://schemas.openxmlformats.org/officeDocument/2006/relationships/image" Target="../media/image26.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81844" y="1412776"/>
            <a:ext cx="9289032" cy="2664296"/>
          </a:xfrm>
        </p:spPr>
        <p:txBody>
          <a:bodyPr>
            <a:normAutofit/>
          </a:bodyPr>
          <a:lstStyle/>
          <a:p>
            <a:r>
              <a:rPr lang="en-US" sz="3800" dirty="0">
                <a:latin typeface="Times New Roman" panose="02020603050405020304" pitchFamily="18" charset="0"/>
                <a:cs typeface="Times New Roman" panose="02020603050405020304" pitchFamily="18" charset="0"/>
              </a:rPr>
              <a:t>NRI INSTITUTE OF TECHNOLOGY </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	COMMUNITY SERVICE </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			PROJECT </a:t>
            </a:r>
            <a:br>
              <a:rPr lang="en-US" sz="3800" dirty="0">
                <a:latin typeface="Times New Roman" panose="02020603050405020304" pitchFamily="18" charset="0"/>
                <a:cs typeface="Times New Roman" panose="02020603050405020304" pitchFamily="18" charset="0"/>
              </a:rPr>
            </a:b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flipH="1" flipV="1">
            <a:off x="11999068" y="7173416"/>
            <a:ext cx="45719" cy="73496"/>
          </a:xfrm>
        </p:spPr>
        <p:txBody>
          <a:bodyPr>
            <a:normAutofit fontScale="25000" lnSpcReduction="20000"/>
          </a:bodyPr>
          <a:lstStyle/>
          <a:p>
            <a:endParaRPr lang="it-IT" dirty="0"/>
          </a:p>
        </p:txBody>
      </p:sp>
      <p:pic>
        <p:nvPicPr>
          <p:cNvPr id="2" name="Picture 1" descr="Text&#10;&#10;Description automatically generated">
            <a:extLst>
              <a:ext uri="{FF2B5EF4-FFF2-40B4-BE49-F238E27FC236}">
                <a16:creationId xmlns:a16="http://schemas.microsoft.com/office/drawing/2014/main" id="{CD446938-B1F1-0434-63CF-07A84E19F1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10516" y="65202"/>
            <a:ext cx="3381483" cy="1141429"/>
          </a:xfrm>
          <a:prstGeom prst="rect">
            <a:avLst/>
          </a:prstGeom>
          <a:noFill/>
          <a:ln>
            <a:noFill/>
          </a:ln>
        </p:spPr>
      </p:pic>
      <p:sp>
        <p:nvSpPr>
          <p:cNvPr id="8" name="TextBox 7">
            <a:extLst>
              <a:ext uri="{FF2B5EF4-FFF2-40B4-BE49-F238E27FC236}">
                <a16:creationId xmlns:a16="http://schemas.microsoft.com/office/drawing/2014/main" id="{4C6821D2-B839-6BBD-F802-E029AA6324F5}"/>
              </a:ext>
            </a:extLst>
          </p:cNvPr>
          <p:cNvSpPr txBox="1"/>
          <p:nvPr/>
        </p:nvSpPr>
        <p:spPr>
          <a:xfrm>
            <a:off x="7534572" y="4437112"/>
            <a:ext cx="8631442" cy="1446550"/>
          </a:xfrm>
          <a:prstGeom prst="rect">
            <a:avLst/>
          </a:prstGeom>
          <a:noFill/>
        </p:spPr>
        <p:txBody>
          <a:bodyPr wrap="square">
            <a:spAutoFit/>
          </a:bodyPr>
          <a:lstStyle/>
          <a:p>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UNDER THE GUIDENCE OF</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Mr.T</a:t>
            </a:r>
            <a:r>
              <a:rPr lang="en-IN" sz="2200" dirty="0">
                <a:latin typeface="Times New Roman" panose="02020603050405020304" pitchFamily="18" charset="0"/>
                <a:cs typeface="Times New Roman" panose="02020603050405020304" pitchFamily="18" charset="0"/>
              </a:rPr>
              <a:t>. RATNA KUMAR </a:t>
            </a:r>
            <a:endParaRPr lang="en-IN" sz="2200"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2B7-8D2F-2E6B-43F6-A36D21E242B8}"/>
              </a:ext>
            </a:extLst>
          </p:cNvPr>
          <p:cNvSpPr>
            <a:spLocks noGrp="1"/>
          </p:cNvSpPr>
          <p:nvPr>
            <p:ph type="title"/>
          </p:nvPr>
        </p:nvSpPr>
        <p:spPr>
          <a:xfrm>
            <a:off x="12359108" y="1268760"/>
            <a:ext cx="1728192" cy="393948"/>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45B72008-EE0D-0685-B9EF-60E922DFFC3E}"/>
              </a:ext>
            </a:extLst>
          </p:cNvPr>
          <p:cNvSpPr>
            <a:spLocks noGrp="1"/>
          </p:cNvSpPr>
          <p:nvPr>
            <p:ph type="body" idx="1"/>
          </p:nvPr>
        </p:nvSpPr>
        <p:spPr>
          <a:xfrm>
            <a:off x="13012896" y="3666856"/>
            <a:ext cx="420615" cy="45719"/>
          </a:xfrm>
        </p:spPr>
        <p:txBody>
          <a:bodyPr/>
          <a:lstStyle/>
          <a:p>
            <a:endParaRPr lang="en-IN" dirty="0"/>
          </a:p>
        </p:txBody>
      </p:sp>
      <p:sp>
        <p:nvSpPr>
          <p:cNvPr id="4" name="Content Placeholder 3">
            <a:extLst>
              <a:ext uri="{FF2B5EF4-FFF2-40B4-BE49-F238E27FC236}">
                <a16:creationId xmlns:a16="http://schemas.microsoft.com/office/drawing/2014/main" id="{5F04767A-2B11-00C2-41C6-146247A408C4}"/>
              </a:ext>
            </a:extLst>
          </p:cNvPr>
          <p:cNvSpPr>
            <a:spLocks noGrp="1"/>
          </p:cNvSpPr>
          <p:nvPr>
            <p:ph sz="half" idx="2"/>
          </p:nvPr>
        </p:nvSpPr>
        <p:spPr>
          <a:xfrm>
            <a:off x="117748" y="116632"/>
            <a:ext cx="7128792" cy="6624736"/>
          </a:xfrm>
        </p:spPr>
        <p:txBody>
          <a:bodyPr>
            <a:normAutofit/>
          </a:bodyPr>
          <a:lstStyle/>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Which type of food your family prefers?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[brown rice/white rice]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Does your family follow yoga / physical fitness regularly?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walking/ exercise/]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Does your  water containers are opened or closed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Does  your family members use masks and sanitizers while going out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dirty="0">
                <a:effectLst/>
                <a:latin typeface="Times New Roman" panose="02020603050405020304" pitchFamily="18" charset="0"/>
                <a:ea typeface="Calibri" panose="020F0502020204030204" pitchFamily="34" charset="0"/>
              </a:rPr>
              <a:t>Does the GMC workers will  come regularly to clean the garbage ?</a:t>
            </a:r>
            <a:endParaRPr lang="en-IN" dirty="0"/>
          </a:p>
        </p:txBody>
      </p:sp>
      <p:sp>
        <p:nvSpPr>
          <p:cNvPr id="5" name="Text Placeholder 4">
            <a:extLst>
              <a:ext uri="{FF2B5EF4-FFF2-40B4-BE49-F238E27FC236}">
                <a16:creationId xmlns:a16="http://schemas.microsoft.com/office/drawing/2014/main" id="{84AF9142-27DA-D6C9-D5A8-EADA2BC6C7CC}"/>
              </a:ext>
            </a:extLst>
          </p:cNvPr>
          <p:cNvSpPr>
            <a:spLocks noGrp="1"/>
          </p:cNvSpPr>
          <p:nvPr>
            <p:ph type="body" sz="quarter" idx="3"/>
          </p:nvPr>
        </p:nvSpPr>
        <p:spPr>
          <a:xfrm>
            <a:off x="13661287" y="2996952"/>
            <a:ext cx="395537" cy="246112"/>
          </a:xfrm>
        </p:spPr>
        <p:txBody>
          <a:bodyPr/>
          <a:lstStyle/>
          <a:p>
            <a:endParaRPr lang="en-IN" dirty="0"/>
          </a:p>
        </p:txBody>
      </p:sp>
      <p:sp>
        <p:nvSpPr>
          <p:cNvPr id="6" name="Content Placeholder 5">
            <a:extLst>
              <a:ext uri="{FF2B5EF4-FFF2-40B4-BE49-F238E27FC236}">
                <a16:creationId xmlns:a16="http://schemas.microsoft.com/office/drawing/2014/main" id="{45BB1713-4FF7-25A1-49D9-4108E4DCDEFE}"/>
              </a:ext>
            </a:extLst>
          </p:cNvPr>
          <p:cNvSpPr>
            <a:spLocks noGrp="1"/>
          </p:cNvSpPr>
          <p:nvPr>
            <p:ph sz="quarter" idx="4"/>
          </p:nvPr>
        </p:nvSpPr>
        <p:spPr>
          <a:xfrm>
            <a:off x="13427514" y="5768516"/>
            <a:ext cx="467545" cy="502569"/>
          </a:xfrm>
        </p:spPr>
        <p:txBody>
          <a:bodyPr>
            <a:normAutofit/>
          </a:bodyPr>
          <a:lstStyle/>
          <a:p>
            <a:endParaRPr lang="en-IN" dirty="0"/>
          </a:p>
        </p:txBody>
      </p:sp>
      <p:pic>
        <p:nvPicPr>
          <p:cNvPr id="7170" name="Picture 2">
            <a:extLst>
              <a:ext uri="{FF2B5EF4-FFF2-40B4-BE49-F238E27FC236}">
                <a16:creationId xmlns:a16="http://schemas.microsoft.com/office/drawing/2014/main" id="{C5A67759-E191-3225-B9B0-752BC4E0C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227" y="1662708"/>
            <a:ext cx="45148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48" y="332656"/>
            <a:ext cx="9216009" cy="795536"/>
          </a:xfrm>
        </p:spPr>
        <p:txBody>
          <a:bodyPr>
            <a:normAutofit/>
          </a:bodyPr>
          <a:lstStyle/>
          <a:p>
            <a:r>
              <a:rPr lang="en-US" sz="4000" dirty="0">
                <a:latin typeface="Times New Roman" panose="02020603050405020304" pitchFamily="18" charset="0"/>
                <a:cs typeface="Times New Roman" panose="02020603050405020304" pitchFamily="18" charset="0"/>
              </a:rPr>
              <a:t>There response are </a:t>
            </a:r>
          </a:p>
        </p:txBody>
      </p:sp>
      <p:sp>
        <p:nvSpPr>
          <p:cNvPr id="6" name="TextBox 5">
            <a:extLst>
              <a:ext uri="{FF2B5EF4-FFF2-40B4-BE49-F238E27FC236}">
                <a16:creationId xmlns:a16="http://schemas.microsoft.com/office/drawing/2014/main" id="{D529E6E1-673E-7466-63CC-9578CF90839F}"/>
              </a:ext>
            </a:extLst>
          </p:cNvPr>
          <p:cNvSpPr txBox="1"/>
          <p:nvPr/>
        </p:nvSpPr>
        <p:spPr>
          <a:xfrm>
            <a:off x="189756" y="1628800"/>
            <a:ext cx="6145306" cy="3771289"/>
          </a:xfrm>
          <a:prstGeom prst="rect">
            <a:avLst/>
          </a:prstGeom>
          <a:noFill/>
        </p:spPr>
        <p:txBody>
          <a:bodyPr wrap="square">
            <a:spAutoFit/>
          </a:bodyPr>
          <a:lstStyle/>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Most of the People are taking the white rice</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Most of the People are going to walk regularly</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Most of the People are not going for any regular medical </a:t>
            </a:r>
            <a:r>
              <a:rPr kumimoji="0" lang="en-IN" sz="1800" b="0" i="0" u="none" strike="noStrike" kern="1200" cap="none" spc="0" normalizeH="0" baseline="0" noProof="0" dirty="0" err="1">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checkups</a:t>
            </a: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Only a few are taking the dairy products</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Some are taking the malts which gives energy</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Only a few are following hygienic measures.</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800"/>
              </a:spcAft>
              <a:buClr>
                <a:srgbClr val="DE32DE"/>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Most of the people are growing plants in their houses</a:t>
            </a:r>
            <a:endParaRPr kumimoji="0" lang="en-IN" sz="18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DE32DE"/>
              </a:buClr>
              <a:buSzTx/>
              <a:buFont typeface="Wingdings" panose="05000000000000000000" pitchFamily="2" charset="2"/>
              <a:buChar char="v"/>
              <a:tabLst/>
              <a:defRPr/>
            </a:pPr>
            <a:endParaRPr kumimoji="0" lang="en-IN" sz="2000" b="0" i="0" u="none" strike="noStrike" kern="1200" cap="none" spc="0" normalizeH="0" baseline="0" noProof="0" dirty="0">
              <a:ln>
                <a:noFill/>
              </a:ln>
              <a:solidFill>
                <a:prstClr val="white">
                  <a:lumMod val="75000"/>
                  <a:lumOff val="25000"/>
                </a:prstClr>
              </a:solidFill>
              <a:effectLst/>
              <a:uLnTx/>
              <a:uFillTx/>
              <a:latin typeface="Century" panose="02040604050505020304" pitchFamily="18" charset="0"/>
              <a:ea typeface="+mn-ea"/>
              <a:cs typeface="+mn-cs"/>
            </a:endParaRPr>
          </a:p>
        </p:txBody>
      </p:sp>
      <p:pic>
        <p:nvPicPr>
          <p:cNvPr id="7" name="Picture 6">
            <a:extLst>
              <a:ext uri="{FF2B5EF4-FFF2-40B4-BE49-F238E27FC236}">
                <a16:creationId xmlns:a16="http://schemas.microsoft.com/office/drawing/2014/main" id="{F95DFD6D-ADA3-166A-6ECE-40188566BC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12132" y="341926"/>
            <a:ext cx="2806615" cy="2453264"/>
          </a:xfrm>
          <a:prstGeom prst="rect">
            <a:avLst/>
          </a:prstGeom>
          <a:noFill/>
          <a:ln>
            <a:noFill/>
          </a:ln>
        </p:spPr>
      </p:pic>
      <p:pic>
        <p:nvPicPr>
          <p:cNvPr id="8" name="Picture 7">
            <a:extLst>
              <a:ext uri="{FF2B5EF4-FFF2-40B4-BE49-F238E27FC236}">
                <a16:creationId xmlns:a16="http://schemas.microsoft.com/office/drawing/2014/main" id="{1DFB1653-331F-F5DE-2F95-53C5128023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5577" y="2924944"/>
            <a:ext cx="2806614" cy="3749505"/>
          </a:xfrm>
          <a:prstGeom prst="rect">
            <a:avLst/>
          </a:prstGeom>
          <a:noFill/>
          <a:ln>
            <a:noFill/>
          </a:ln>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C50C8-A57B-446B-66C3-446BD71AB1C4}"/>
              </a:ext>
            </a:extLst>
          </p:cNvPr>
          <p:cNvSpPr txBox="1"/>
          <p:nvPr/>
        </p:nvSpPr>
        <p:spPr>
          <a:xfrm>
            <a:off x="117748" y="116632"/>
            <a:ext cx="11881320" cy="1261884"/>
          </a:xfrm>
          <a:prstGeom prst="rect">
            <a:avLst/>
          </a:prstGeom>
          <a:noFill/>
        </p:spPr>
        <p:txBody>
          <a:bodyPr wrap="square">
            <a:spAutoFit/>
          </a:bodyPr>
          <a:lstStyle/>
          <a:p>
            <a:r>
              <a:rPr kumimoji="0" lang="en-IN" sz="4000" b="0" i="0" u="none" strike="noStrike" kern="1200" cap="none" spc="0" normalizeH="0" baseline="0" noProof="0" dirty="0">
                <a:ln>
                  <a:noFill/>
                </a:ln>
                <a:solidFill>
                  <a:prstClr val="white">
                    <a:lumMod val="85000"/>
                    <a:lumOff val="15000"/>
                  </a:prstClr>
                </a:solidFill>
                <a:effectLst/>
                <a:uLnTx/>
                <a:uFillTx/>
                <a:latin typeface="Times New Roman" panose="02020603050405020304" pitchFamily="18" charset="0"/>
                <a:ea typeface="Calibri" panose="020F0502020204030204" pitchFamily="34" charset="0"/>
                <a:cs typeface="+mj-cs"/>
              </a:rPr>
              <a:t>Some</a:t>
            </a:r>
            <a:r>
              <a:rPr kumimoji="0" lang="en-IN" sz="3600" b="0" i="0" u="none" strike="noStrike" kern="1200" cap="none" spc="0" normalizeH="0" baseline="0" noProof="0" dirty="0">
                <a:ln>
                  <a:noFill/>
                </a:ln>
                <a:solidFill>
                  <a:prstClr val="white">
                    <a:lumMod val="85000"/>
                    <a:lumOff val="15000"/>
                  </a:prstClr>
                </a:solidFill>
                <a:effectLst/>
                <a:uLnTx/>
                <a:uFillTx/>
                <a:latin typeface="Times New Roman" panose="02020603050405020304" pitchFamily="18" charset="0"/>
                <a:ea typeface="Calibri" panose="020F0502020204030204" pitchFamily="34" charset="0"/>
                <a:cs typeface="+mj-cs"/>
              </a:rPr>
              <a:t> of the health and hygienic tips which we have suggested to people </a:t>
            </a:r>
            <a:endParaRPr lang="en-IN" dirty="0"/>
          </a:p>
        </p:txBody>
      </p:sp>
      <p:sp>
        <p:nvSpPr>
          <p:cNvPr id="9" name="TextBox 8">
            <a:extLst>
              <a:ext uri="{FF2B5EF4-FFF2-40B4-BE49-F238E27FC236}">
                <a16:creationId xmlns:a16="http://schemas.microsoft.com/office/drawing/2014/main" id="{57B28ACD-D914-023F-CD5D-7A2E7EBD2D7A}"/>
              </a:ext>
            </a:extLst>
          </p:cNvPr>
          <p:cNvSpPr txBox="1"/>
          <p:nvPr/>
        </p:nvSpPr>
        <p:spPr>
          <a:xfrm>
            <a:off x="117748" y="1414467"/>
            <a:ext cx="6912768" cy="4558684"/>
          </a:xfrm>
          <a:prstGeom prst="rect">
            <a:avLst/>
          </a:prstGeom>
          <a:noFill/>
        </p:spPr>
        <p:txBody>
          <a:bodyPr wrap="square">
            <a:spAutoFit/>
          </a:bodyPr>
          <a:lstStyle/>
          <a:p>
            <a:pPr marL="342900" marR="0" lvl="0" indent="-342900" algn="l" defTabSz="457200" rtl="0" eaLnBrk="1" fontAlgn="auto" latinLnBrk="0" hangingPunct="1">
              <a:lnSpc>
                <a:spcPct val="107000"/>
              </a:lnSpc>
              <a:spcBef>
                <a:spcPts val="1000"/>
              </a:spcBef>
              <a:spcAft>
                <a:spcPts val="0"/>
              </a:spcAft>
              <a:buClr>
                <a:srgbClr val="DE32DE"/>
              </a:buClr>
              <a:buSzTx/>
              <a:buFont typeface="Symbol" panose="05050102010706020507" pitchFamily="18" charset="2"/>
              <a:buChar char=""/>
              <a:tabLst/>
              <a:defRPr/>
            </a:pPr>
            <a:r>
              <a:rPr kumimoji="0" lang="en-IN" sz="26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Do yoga / walking regularly</a:t>
            </a:r>
            <a:endParaRPr kumimoji="0" lang="en-IN" sz="26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Symbol" panose="05050102010706020507" pitchFamily="18" charset="2"/>
              <a:buChar char=""/>
              <a:tabLst/>
              <a:defRPr/>
            </a:pPr>
            <a:r>
              <a:rPr kumimoji="0" lang="en-IN" sz="26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It’s good to take a glass of hot water in the early morning</a:t>
            </a:r>
            <a:endParaRPr kumimoji="0" lang="en-IN" sz="26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Symbol" panose="05050102010706020507" pitchFamily="18" charset="2"/>
              <a:buChar char=""/>
              <a:tabLst/>
              <a:defRPr/>
            </a:pPr>
            <a:r>
              <a:rPr kumimoji="0" lang="en-IN" sz="26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Maintain your surroundings in neat and clean</a:t>
            </a:r>
            <a:endParaRPr kumimoji="0" lang="en-IN" sz="26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Symbol" panose="05050102010706020507" pitchFamily="18" charset="2"/>
              <a:buChar char=""/>
              <a:tabLst/>
              <a:defRPr/>
            </a:pPr>
            <a:r>
              <a:rPr kumimoji="0" lang="en-IN" sz="26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People have to take the food which improves their immunity  levels .</a:t>
            </a:r>
            <a:endParaRPr kumimoji="0" lang="en-IN" sz="26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0"/>
              </a:spcAft>
              <a:buClr>
                <a:srgbClr val="DE32DE"/>
              </a:buClr>
              <a:buSzTx/>
              <a:buFont typeface="Symbol" panose="05050102010706020507" pitchFamily="18" charset="2"/>
              <a:buChar char=""/>
              <a:tabLst/>
              <a:defRPr/>
            </a:pPr>
            <a:r>
              <a:rPr kumimoji="0" lang="en-IN" sz="2600" b="0" i="0" u="none" strike="noStrike" kern="1200" cap="none" spc="0" normalizeH="0" baseline="0" noProof="0" dirty="0">
                <a:ln>
                  <a:noFill/>
                </a:ln>
                <a:solidFill>
                  <a:prstClr val="white">
                    <a:lumMod val="75000"/>
                    <a:lumOff val="25000"/>
                  </a:prstClr>
                </a:solidFill>
                <a:effectLst/>
                <a:uLnTx/>
                <a:uFillTx/>
                <a:latin typeface="Times New Roman" panose="02020603050405020304" pitchFamily="18" charset="0"/>
                <a:ea typeface="Calibri" panose="020F0502020204030204" pitchFamily="34" charset="0"/>
                <a:cs typeface="Times New Roman" panose="02020603050405020304" pitchFamily="18" charset="0"/>
              </a:rPr>
              <a:t>People can use moisturisers and sun screen lotions for a healthy skin</a:t>
            </a:r>
            <a:endParaRPr kumimoji="0" lang="en-IN" sz="26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DE32DE"/>
              </a:buClr>
              <a:buSzTx/>
              <a:buFont typeface="Wingdings" panose="05000000000000000000" pitchFamily="2" charset="2"/>
              <a:buChar char="§"/>
              <a:tabLst/>
              <a:defRPr/>
            </a:pPr>
            <a:endParaRPr kumimoji="0" lang="en-IN" sz="2600" b="0" i="0" u="none" strike="noStrike" kern="1200" cap="none" spc="0" normalizeH="0" baseline="0" noProof="0" dirty="0">
              <a:ln>
                <a:noFill/>
              </a:ln>
              <a:solidFill>
                <a:prstClr val="white">
                  <a:lumMod val="75000"/>
                  <a:lumOff val="25000"/>
                </a:prstClr>
              </a:solidFill>
              <a:effectLst/>
              <a:uLnTx/>
              <a:uFillTx/>
              <a:latin typeface="Century" panose="02040604050505020304" pitchFamily="18" charset="0"/>
              <a:ea typeface="+mn-ea"/>
              <a:cs typeface="+mn-cs"/>
            </a:endParaRPr>
          </a:p>
        </p:txBody>
      </p:sp>
      <p:pic>
        <p:nvPicPr>
          <p:cNvPr id="10" name="Picture 9">
            <a:extLst>
              <a:ext uri="{FF2B5EF4-FFF2-40B4-BE49-F238E27FC236}">
                <a16:creationId xmlns:a16="http://schemas.microsoft.com/office/drawing/2014/main" id="{4056F00E-4876-286A-5AD4-36D45FAEBD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636" y="1196752"/>
            <a:ext cx="3078342" cy="4104456"/>
          </a:xfrm>
          <a:prstGeom prst="rect">
            <a:avLst/>
          </a:prstGeom>
          <a:noFill/>
          <a:ln>
            <a:noFill/>
          </a:ln>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3258-0715-D4D0-7DDA-19537854ADBA}"/>
              </a:ext>
            </a:extLst>
          </p:cNvPr>
          <p:cNvSpPr>
            <a:spLocks noGrp="1"/>
          </p:cNvSpPr>
          <p:nvPr>
            <p:ph type="title"/>
          </p:nvPr>
        </p:nvSpPr>
        <p:spPr>
          <a:xfrm>
            <a:off x="13007180" y="1196752"/>
            <a:ext cx="288032" cy="434600"/>
          </a:xfrm>
        </p:spPr>
        <p:txBody>
          <a:bodyPr>
            <a:normAutofit fontScale="90000"/>
          </a:bodyPr>
          <a:lstStyle/>
          <a:p>
            <a:r>
              <a:rPr lang="en-US"/>
              <a:t>s</a:t>
            </a:r>
            <a:endParaRPr lang="en-IN" dirty="0"/>
          </a:p>
        </p:txBody>
      </p:sp>
      <p:sp>
        <p:nvSpPr>
          <p:cNvPr id="4" name="TextBox 3">
            <a:extLst>
              <a:ext uri="{FF2B5EF4-FFF2-40B4-BE49-F238E27FC236}">
                <a16:creationId xmlns:a16="http://schemas.microsoft.com/office/drawing/2014/main" id="{52C40C86-9E12-F18E-F048-75288C07086F}"/>
              </a:ext>
            </a:extLst>
          </p:cNvPr>
          <p:cNvSpPr txBox="1"/>
          <p:nvPr/>
        </p:nvSpPr>
        <p:spPr>
          <a:xfrm>
            <a:off x="0" y="1124744"/>
            <a:ext cx="7930616" cy="307712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Covering your mouth and nose with a tissue when sneezing or coughing</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Store foods appropriately both before and after cooking</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Make a good sleep environment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People should limit alcohol and caffeine if they are habituated.</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Clean surfaces regularly</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Maintain your personal hygiene</a:t>
            </a:r>
          </a:p>
          <a:p>
            <a:pPr marL="342900" lvl="0" indent="-342900">
              <a:lnSpc>
                <a:spcPct val="107000"/>
              </a:lnSpc>
              <a:spcAft>
                <a:spcPts val="800"/>
              </a:spcAft>
              <a:buFont typeface="Symbol" panose="05050102010706020507" pitchFamily="18" charset="2"/>
              <a:buChar char=""/>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E099BDA-955C-661A-0D8E-1F014B4896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6660" y="1196752"/>
            <a:ext cx="3263900" cy="4721860"/>
          </a:xfrm>
          <a:prstGeom prst="rect">
            <a:avLst/>
          </a:prstGeom>
          <a:noFill/>
          <a:ln>
            <a:noFill/>
          </a:ln>
        </p:spPr>
      </p:pic>
    </p:spTree>
    <p:extLst>
      <p:ext uri="{BB962C8B-B14F-4D97-AF65-F5344CB8AC3E}">
        <p14:creationId xmlns:p14="http://schemas.microsoft.com/office/powerpoint/2010/main" val="15690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044F-2794-BAE7-076E-0B5663CCDABE}"/>
              </a:ext>
            </a:extLst>
          </p:cNvPr>
          <p:cNvSpPr>
            <a:spLocks noGrp="1"/>
          </p:cNvSpPr>
          <p:nvPr>
            <p:ph type="title"/>
          </p:nvPr>
        </p:nvSpPr>
        <p:spPr>
          <a:xfrm>
            <a:off x="13223204" y="4941168"/>
            <a:ext cx="646031" cy="494928"/>
          </a:xfrm>
        </p:spPr>
        <p:txBody>
          <a:bodyPr/>
          <a:lstStyle/>
          <a:p>
            <a:endParaRPr lang="en-IN" dirty="0"/>
          </a:p>
        </p:txBody>
      </p:sp>
      <p:sp>
        <p:nvSpPr>
          <p:cNvPr id="3" name="Text Placeholder 2">
            <a:extLst>
              <a:ext uri="{FF2B5EF4-FFF2-40B4-BE49-F238E27FC236}">
                <a16:creationId xmlns:a16="http://schemas.microsoft.com/office/drawing/2014/main" id="{0BB50C3D-7A78-038F-1EFE-C0491BB66CFB}"/>
              </a:ext>
            </a:extLst>
          </p:cNvPr>
          <p:cNvSpPr>
            <a:spLocks noGrp="1"/>
          </p:cNvSpPr>
          <p:nvPr>
            <p:ph type="body" sz="half" idx="2"/>
          </p:nvPr>
        </p:nvSpPr>
        <p:spPr>
          <a:xfrm>
            <a:off x="-1250404" y="4293096"/>
            <a:ext cx="352400" cy="142528"/>
          </a:xfrm>
        </p:spPr>
        <p:txBody>
          <a:bodyPr>
            <a:normAutofit fontScale="25000" lnSpcReduction="20000"/>
          </a:bodyPr>
          <a:lstStyle/>
          <a:p>
            <a:endParaRPr lang="en-IN" dirty="0"/>
          </a:p>
        </p:txBody>
      </p:sp>
      <p:graphicFrame>
        <p:nvGraphicFramePr>
          <p:cNvPr id="5" name="Content Placeholder 2" descr="Icon List SmartArt graphic">
            <a:extLst>
              <a:ext uri="{FF2B5EF4-FFF2-40B4-BE49-F238E27FC236}">
                <a16:creationId xmlns:a16="http://schemas.microsoft.com/office/drawing/2014/main" id="{7201ED44-E43F-0F4D-9EE4-135AC6924F3C}"/>
              </a:ext>
            </a:extLst>
          </p:cNvPr>
          <p:cNvGraphicFramePr>
            <a:graphicFrameLocks noGrp="1" noChangeAspect="1"/>
          </p:cNvGraphicFramePr>
          <p:nvPr>
            <p:ph idx="1"/>
            <p:extLst>
              <p:ext uri="{D42A27DB-BD31-4B8C-83A1-F6EECF244321}">
                <p14:modId xmlns:p14="http://schemas.microsoft.com/office/powerpoint/2010/main" val="153005633"/>
              </p:ext>
            </p:extLst>
          </p:nvPr>
        </p:nvGraphicFramePr>
        <p:xfrm>
          <a:off x="1129770" y="1917505"/>
          <a:ext cx="4673708" cy="38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The Perfect Balanced Diet Chart to be Healthy | Femina.in">
            <a:extLst>
              <a:ext uri="{FF2B5EF4-FFF2-40B4-BE49-F238E27FC236}">
                <a16:creationId xmlns:a16="http://schemas.microsoft.com/office/drawing/2014/main" id="{63D226E3-C75A-A557-B1CA-776439469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0676" y="44624"/>
            <a:ext cx="3668069" cy="22720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6 things to know about Personal Hygiene:- 1] Wash your hair with shampoo.  2] Washing your hand daily. 3] Shower daily. … | Personal hygiene, Hygiene,  Things to know">
            <a:extLst>
              <a:ext uri="{FF2B5EF4-FFF2-40B4-BE49-F238E27FC236}">
                <a16:creationId xmlns:a16="http://schemas.microsoft.com/office/drawing/2014/main" id="{8BACA722-53B9-47A3-3AA8-CD737060EB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8608" y="2496982"/>
            <a:ext cx="3389195" cy="2195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Benefits of Regular Exercise">
            <a:extLst>
              <a:ext uri="{FF2B5EF4-FFF2-40B4-BE49-F238E27FC236}">
                <a16:creationId xmlns:a16="http://schemas.microsoft.com/office/drawing/2014/main" id="{27699A8D-C006-BBFF-77C1-6D20E82FAA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3494" y="4811149"/>
            <a:ext cx="3559421" cy="20022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D151B6-A987-11D8-ACE1-C54FC88A35DE}"/>
              </a:ext>
            </a:extLst>
          </p:cNvPr>
          <p:cNvSpPr txBox="1"/>
          <p:nvPr/>
        </p:nvSpPr>
        <p:spPr>
          <a:xfrm>
            <a:off x="189756" y="260648"/>
            <a:ext cx="8136904" cy="646331"/>
          </a:xfrm>
          <a:prstGeom prst="rect">
            <a:avLst/>
          </a:prstGeom>
          <a:noFill/>
        </p:spPr>
        <p:txBody>
          <a:bodyPr wrap="square">
            <a:spAutoFit/>
          </a:bodyPr>
          <a:lstStyle/>
          <a:p>
            <a:r>
              <a:rPr lang="en-IN" sz="3600" dirty="0">
                <a:latin typeface="Times New Roman" panose="02020603050405020304" pitchFamily="18" charset="0"/>
                <a:cs typeface="Times New Roman" panose="02020603050405020304" pitchFamily="18" charset="0"/>
              </a:rPr>
              <a:t>Factors we should follow for healthy life</a:t>
            </a:r>
          </a:p>
        </p:txBody>
      </p:sp>
    </p:spTree>
    <p:extLst>
      <p:ext uri="{BB962C8B-B14F-4D97-AF65-F5344CB8AC3E}">
        <p14:creationId xmlns:p14="http://schemas.microsoft.com/office/powerpoint/2010/main" val="80189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92224"/>
            <a:ext cx="6984776" cy="1091952"/>
          </a:xfrm>
        </p:spPr>
        <p:txBody>
          <a:bodyPr/>
          <a:lstStyle/>
          <a:p>
            <a:r>
              <a:rPr lang="en-US" dirty="0"/>
              <a:t>CONCLUSION</a:t>
            </a:r>
            <a:br>
              <a:rPr lang="en-US" dirty="0"/>
            </a:br>
            <a:endParaRPr lang="en-US" dirty="0"/>
          </a:p>
        </p:txBody>
      </p:sp>
      <p:sp>
        <p:nvSpPr>
          <p:cNvPr id="4" name="Text Placeholder 3"/>
          <p:cNvSpPr>
            <a:spLocks noGrp="1"/>
          </p:cNvSpPr>
          <p:nvPr>
            <p:ph type="body" sz="half" idx="2"/>
          </p:nvPr>
        </p:nvSpPr>
        <p:spPr>
          <a:xfrm>
            <a:off x="-1826468" y="5877272"/>
            <a:ext cx="426249" cy="641262"/>
          </a:xfrm>
        </p:spPr>
        <p:txBody>
          <a:bodyPr/>
          <a:lstStyle/>
          <a:p>
            <a:endParaRPr lang="en-US" dirty="0"/>
          </a:p>
        </p:txBody>
      </p:sp>
      <p:pic>
        <p:nvPicPr>
          <p:cNvPr id="4100" name="Picture 4">
            <a:extLst>
              <a:ext uri="{FF2B5EF4-FFF2-40B4-BE49-F238E27FC236}">
                <a16:creationId xmlns:a16="http://schemas.microsoft.com/office/drawing/2014/main" id="{E14F2AC4-D2F6-D0A7-4AE5-0148174AF1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5262" y="2780928"/>
            <a:ext cx="3102395" cy="17213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CC6CC6A-7052-0231-2107-5E868B1F88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4164" y="-99392"/>
            <a:ext cx="2564905" cy="25649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DE95B02-3745-5B0A-24CB-A0283C33EBF5}"/>
              </a:ext>
            </a:extLst>
          </p:cNvPr>
          <p:cNvSpPr txBox="1"/>
          <p:nvPr/>
        </p:nvSpPr>
        <p:spPr>
          <a:xfrm>
            <a:off x="0" y="1183060"/>
            <a:ext cx="11554694" cy="4247317"/>
          </a:xfrm>
          <a:prstGeom prst="rect">
            <a:avLst/>
          </a:prstGeom>
          <a:noFill/>
        </p:spPr>
        <p:txBody>
          <a:bodyPr wrap="square">
            <a:spAutoFit/>
          </a:bodyPr>
          <a:lstStyle/>
          <a:p>
            <a:r>
              <a:rPr lang="en-US" dirty="0"/>
              <a:t>As our team started this, Community service. We thought it was easy to do and there will be </a:t>
            </a:r>
          </a:p>
          <a:p>
            <a:r>
              <a:rPr lang="en-US" dirty="0"/>
              <a:t>no problems we are going to phase.</a:t>
            </a:r>
          </a:p>
          <a:p>
            <a:r>
              <a:rPr lang="en-US" dirty="0"/>
              <a:t>But we were wrong it was not easy to do community service, but we didn't quit. By doing this </a:t>
            </a:r>
          </a:p>
          <a:p>
            <a:r>
              <a:rPr lang="en-US" dirty="0"/>
              <a:t>community service we have learned how to be patience and how to talk/interact with the </a:t>
            </a:r>
          </a:p>
          <a:p>
            <a:r>
              <a:rPr lang="en-US" dirty="0"/>
              <a:t>people</a:t>
            </a:r>
          </a:p>
          <a:p>
            <a:r>
              <a:rPr lang="en-US" dirty="0"/>
              <a:t>As the day 1 we started, the way of challenges is different from the other day. Each day has </a:t>
            </a:r>
          </a:p>
          <a:p>
            <a:r>
              <a:rPr lang="en-US" dirty="0"/>
              <a:t>different challenges and out comes </a:t>
            </a:r>
          </a:p>
          <a:p>
            <a:r>
              <a:rPr lang="en-US" dirty="0"/>
              <a:t>The people we contacted while doing this service have been patience and gave the answers </a:t>
            </a:r>
          </a:p>
          <a:p>
            <a:r>
              <a:rPr lang="en-US" dirty="0"/>
              <a:t>what we have questioned them with a polite manner, and they suggested us few questions </a:t>
            </a:r>
          </a:p>
          <a:p>
            <a:r>
              <a:rPr lang="en-US" dirty="0"/>
              <a:t>too. The way of interaction with us very good from people, our team have learned so much </a:t>
            </a:r>
          </a:p>
          <a:p>
            <a:r>
              <a:rPr lang="en-US" dirty="0"/>
              <a:t>from community/society </a:t>
            </a:r>
          </a:p>
          <a:p>
            <a:r>
              <a:rPr lang="en-US" dirty="0"/>
              <a:t>Even not only in service, but daily me and my team will try our level best to help people and </a:t>
            </a:r>
          </a:p>
          <a:p>
            <a:r>
              <a:rPr lang="en-US" dirty="0"/>
              <a:t>share knowledge to them </a:t>
            </a:r>
          </a:p>
          <a:p>
            <a:r>
              <a:rPr lang="en-US" dirty="0"/>
              <a:t> At last We got to know about how people health conditions exists and how they are aware</a:t>
            </a:r>
          </a:p>
          <a:p>
            <a:r>
              <a:rPr lang="en-US" dirty="0"/>
              <a:t>about all the these topics of health and hygienic.</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5C33-3FE0-0C09-D9B5-72E5E6CF8AA4}"/>
              </a:ext>
            </a:extLst>
          </p:cNvPr>
          <p:cNvSpPr>
            <a:spLocks noGrp="1"/>
          </p:cNvSpPr>
          <p:nvPr>
            <p:ph type="title"/>
          </p:nvPr>
        </p:nvSpPr>
        <p:spPr>
          <a:xfrm>
            <a:off x="3070076" y="2276872"/>
            <a:ext cx="5472608" cy="2664296"/>
          </a:xfrm>
        </p:spPr>
        <p:txBody>
          <a:bodyPr>
            <a:normAutofit/>
          </a:bodyPr>
          <a:lstStyle/>
          <a:p>
            <a:r>
              <a:rPr lang="en-US" sz="7000" dirty="0">
                <a:latin typeface="Algerian" panose="04020705040A02060702" pitchFamily="82" charset="0"/>
              </a:rPr>
              <a:t>THANK YOU</a:t>
            </a:r>
            <a:br>
              <a:rPr lang="en-US" sz="5600" dirty="0">
                <a:latin typeface="Algerian" panose="04020705040A02060702" pitchFamily="82" charset="0"/>
              </a:rPr>
            </a:br>
            <a:endParaRPr lang="en-IN" sz="5600" dirty="0">
              <a:latin typeface="Algerian" panose="04020705040A02060702" pitchFamily="82" charset="0"/>
            </a:endParaRPr>
          </a:p>
        </p:txBody>
      </p:sp>
      <p:sp>
        <p:nvSpPr>
          <p:cNvPr id="3" name="Text Placeholder 2">
            <a:extLst>
              <a:ext uri="{FF2B5EF4-FFF2-40B4-BE49-F238E27FC236}">
                <a16:creationId xmlns:a16="http://schemas.microsoft.com/office/drawing/2014/main" id="{5908DB78-3D56-5118-37FF-473A350DA07A}"/>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099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29908" y="692696"/>
            <a:ext cx="9144001" cy="1371600"/>
          </a:xfrm>
        </p:spPr>
        <p:txBody>
          <a:bodyPr>
            <a:normAutofit/>
          </a:bodyPr>
          <a:lstStyle/>
          <a:p>
            <a:r>
              <a:rPr lang="en-US" sz="4000" dirty="0"/>
              <a:t>HEALTH AND HYGIENE </a:t>
            </a:r>
          </a:p>
        </p:txBody>
      </p:sp>
      <p:sp>
        <p:nvSpPr>
          <p:cNvPr id="14" name="Content Placeholder 13"/>
          <p:cNvSpPr>
            <a:spLocks noGrp="1"/>
          </p:cNvSpPr>
          <p:nvPr>
            <p:ph idx="1"/>
          </p:nvPr>
        </p:nvSpPr>
        <p:spPr>
          <a:xfrm>
            <a:off x="333772" y="3429000"/>
            <a:ext cx="9144001" cy="4044281"/>
          </a:xfrm>
        </p:spPr>
        <p:txBody>
          <a:bodyPr/>
          <a:lstStyle/>
          <a:p>
            <a:pPr marL="0" indent="0">
              <a:buNone/>
            </a:pPr>
            <a:r>
              <a:rPr lang="en-IN" dirty="0"/>
              <a:t> submitted by:</a:t>
            </a:r>
          </a:p>
          <a:p>
            <a:pPr marL="0" indent="0">
              <a:buNone/>
            </a:pPr>
            <a:r>
              <a:rPr lang="en-IN" dirty="0"/>
              <a:t>K.S.L. Pavani-          20KP1A4415					                           T. Vishnu Vardhan-   20KP1A4456					             Ch. </a:t>
            </a:r>
            <a:r>
              <a:rPr lang="en-IN" dirty="0" err="1"/>
              <a:t>Sravani</a:t>
            </a:r>
            <a:r>
              <a:rPr lang="en-IN" dirty="0"/>
              <a:t>-           20KP1A4406					              N. </a:t>
            </a:r>
            <a:r>
              <a:rPr lang="en-IN" dirty="0" err="1"/>
              <a:t>Phanidhar</a:t>
            </a:r>
            <a:r>
              <a:rPr lang="en-IN" dirty="0"/>
              <a:t>-        20KP1A4431</a:t>
            </a:r>
          </a:p>
        </p:txBody>
      </p:sp>
      <p:pic>
        <p:nvPicPr>
          <p:cNvPr id="1028" name="Picture 4">
            <a:extLst>
              <a:ext uri="{FF2B5EF4-FFF2-40B4-BE49-F238E27FC236}">
                <a16:creationId xmlns:a16="http://schemas.microsoft.com/office/drawing/2014/main" id="{FEF5DEEF-5579-510E-66D2-6A8DC7B4D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540" y="22956"/>
            <a:ext cx="4916162" cy="368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89756" y="116632"/>
            <a:ext cx="9144001" cy="1371600"/>
          </a:xfrm>
        </p:spPr>
        <p:txBody>
          <a:bodyPr>
            <a:normAutofit/>
          </a:bodyPr>
          <a:lstStyle/>
          <a:p>
            <a:r>
              <a:rPr lang="en-US" sz="4000" dirty="0">
                <a:latin typeface="Times New Roman" panose="02020603050405020304" pitchFamily="18" charset="0"/>
                <a:cs typeface="Times New Roman" panose="02020603050405020304" pitchFamily="18" charset="0"/>
              </a:rPr>
              <a:t>INTRODUCTION </a:t>
            </a:r>
          </a:p>
        </p:txBody>
      </p:sp>
      <p:graphicFrame>
        <p:nvGraphicFramePr>
          <p:cNvPr id="6" name="Content Placeholder 5" descr="Clustered Column – Line Combination chart showing the values of 3 series for 4 categories. The first 2 series are columns and the 3rd series is the line."/>
          <p:cNvGraphicFramePr>
            <a:graphicFrameLocks noGrp="1"/>
          </p:cNvGraphicFramePr>
          <p:nvPr>
            <p:ph idx="1"/>
            <p:extLst>
              <p:ext uri="{D42A27DB-BD31-4B8C-83A1-F6EECF244321}">
                <p14:modId xmlns:p14="http://schemas.microsoft.com/office/powerpoint/2010/main" val="2224321569"/>
              </p:ext>
            </p:extLst>
          </p:nvPr>
        </p:nvGraphicFramePr>
        <p:xfrm flipH="1">
          <a:off x="12575132" y="6525344"/>
          <a:ext cx="432048" cy="142528"/>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30D8960C-DD03-FAF4-8676-0006B09DC2FB}"/>
              </a:ext>
            </a:extLst>
          </p:cNvPr>
          <p:cNvSpPr txBox="1"/>
          <p:nvPr/>
        </p:nvSpPr>
        <p:spPr>
          <a:xfrm>
            <a:off x="477788" y="2060848"/>
            <a:ext cx="6840760" cy="2462213"/>
          </a:xfrm>
          <a:prstGeom prst="rect">
            <a:avLst/>
          </a:prstGeom>
          <a:noFill/>
        </p:spPr>
        <p:txBody>
          <a:bodyPr wrap="square">
            <a:spAutoFit/>
          </a:bodyPr>
          <a:lstStyle/>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Health refers to a person's physical, emotional and psychological well-being.     </a:t>
            </a:r>
          </a:p>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Hygiene refers to good practices that prevent disease and lead to good health, especially cleanliness, proper disposal of wastewater and drinking water supply.</a:t>
            </a:r>
          </a:p>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It refers to all the activities that are done to improve and preserve, maintain good health</a:t>
            </a:r>
            <a:endParaRPr lang="en-IN" sz="22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79567765-BC4F-EF8D-3F75-6018648B27D9}"/>
              </a:ext>
            </a:extLst>
          </p:cNvPr>
          <p:cNvPicPr>
            <a:picLocks noChangeAspect="1"/>
          </p:cNvPicPr>
          <p:nvPr/>
        </p:nvPicPr>
        <p:blipFill>
          <a:blip r:embed="rId3"/>
          <a:stretch>
            <a:fillRect/>
          </a:stretch>
        </p:blipFill>
        <p:spPr>
          <a:xfrm>
            <a:off x="7462564" y="1646189"/>
            <a:ext cx="4608512" cy="3271508"/>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4932039" cy="1031776"/>
          </a:xfrm>
        </p:spPr>
        <p:txBody>
          <a:bodyPr>
            <a:normAutofit/>
          </a:bodyPr>
          <a:lstStyle/>
          <a:p>
            <a:r>
              <a:rPr lang="en-US" sz="4000" dirty="0">
                <a:latin typeface="Times New Roman" panose="02020603050405020304" pitchFamily="18" charset="0"/>
                <a:cs typeface="Times New Roman" panose="02020603050405020304" pitchFamily="18" charset="0"/>
              </a:rPr>
              <a:t>Health </a:t>
            </a:r>
          </a:p>
        </p:txBody>
      </p:sp>
      <p:sp>
        <p:nvSpPr>
          <p:cNvPr id="3" name="Content Placeholder 2"/>
          <p:cNvSpPr>
            <a:spLocks noGrp="1"/>
          </p:cNvSpPr>
          <p:nvPr>
            <p:ph sz="half" idx="1"/>
          </p:nvPr>
        </p:nvSpPr>
        <p:spPr>
          <a:xfrm>
            <a:off x="1197869" y="1412776"/>
            <a:ext cx="5256584" cy="5256583"/>
          </a:xfrm>
        </p:spPr>
        <p:txBody>
          <a:bodyPr>
            <a:normAutofit/>
          </a:bodyPr>
          <a:lstStyle/>
          <a:p>
            <a:pPr>
              <a:buFont typeface="Wingdings" panose="05000000000000000000" pitchFamily="2" charset="2"/>
              <a:buChar char="§"/>
            </a:pPr>
            <a:r>
              <a:rPr lang="en-US" sz="2000" dirty="0">
                <a:latin typeface="Century" panose="02040604050505020304" pitchFamily="18" charset="0"/>
                <a:cs typeface="Times New Roman" panose="02020603050405020304" pitchFamily="18" charset="0"/>
              </a:rPr>
              <a:t>Health is a quality of life that enables you to live a longer life. The World Health Organization (WHO) defines health as "a condition of complete physical, mental, spiritual, and communal well-being, rather than only the absence of illness.“</a:t>
            </a:r>
          </a:p>
          <a:p>
            <a:pPr>
              <a:buFont typeface="Wingdings" panose="05000000000000000000" pitchFamily="2" charset="2"/>
              <a:buChar char="§"/>
            </a:pPr>
            <a:r>
              <a:rPr lang="en-US" sz="2000" dirty="0">
                <a:latin typeface="Century" panose="02040604050505020304" pitchFamily="18" charset="0"/>
                <a:cs typeface="Times New Roman" panose="02020603050405020304" pitchFamily="18" charset="0"/>
              </a:rPr>
              <a:t>A person is not regarded as healthy if he is free of sickness or in good bodily shape but is stressed, tense, angry, greedy, or in any other way.</a:t>
            </a:r>
          </a:p>
          <a:p>
            <a:pPr>
              <a:buFont typeface="Wingdings" panose="05000000000000000000" pitchFamily="2" charset="2"/>
              <a:buChar char="§"/>
            </a:pPr>
            <a:r>
              <a:rPr lang="en-US" sz="2000" dirty="0">
                <a:latin typeface="Century" panose="02040604050505020304" pitchFamily="18" charset="0"/>
                <a:cs typeface="Times New Roman" panose="02020603050405020304" pitchFamily="18" charset="0"/>
              </a:rPr>
              <a:t>Health is a positive state of being in which all components of the body and mind are in proper balance and harmony with one another. As a result, all of the body's organs are in good working order.</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147773525"/>
              </p:ext>
            </p:extLst>
          </p:nvPr>
        </p:nvGraphicFramePr>
        <p:xfrm>
          <a:off x="12791156" y="2420888"/>
          <a:ext cx="624840" cy="694944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85232">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85232">
                <a:tc>
                  <a:txBody>
                    <a:bodyPr/>
                    <a:lstStyle/>
                    <a:p>
                      <a:r>
                        <a:rPr lang="en-US" dirty="0"/>
                        <a:t>Class 1</a:t>
                      </a:r>
                    </a:p>
                  </a:txBody>
                  <a:tcPr anchor="ctr"/>
                </a:tc>
                <a:tc>
                  <a:txBody>
                    <a:bodyPr/>
                    <a:lstStyle/>
                    <a:p>
                      <a:pPr algn="ctr"/>
                      <a:r>
                        <a:rPr lang="en-US" dirty="0"/>
                        <a:t>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85232">
                <a:tc>
                  <a:txBody>
                    <a:bodyPr/>
                    <a:lstStyle/>
                    <a:p>
                      <a:r>
                        <a:rPr lang="en-US" dirty="0"/>
                        <a:t>Class</a:t>
                      </a:r>
                      <a:r>
                        <a:rPr lang="en-US" baseline="0" dirty="0"/>
                        <a:t> 2</a:t>
                      </a:r>
                      <a:endParaRPr lang="en-US" dirty="0"/>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85232">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pic>
        <p:nvPicPr>
          <p:cNvPr id="5122" name="Picture 2">
            <a:extLst>
              <a:ext uri="{FF2B5EF4-FFF2-40B4-BE49-F238E27FC236}">
                <a16:creationId xmlns:a16="http://schemas.microsoft.com/office/drawing/2014/main" id="{C74303CF-6880-0EBD-8089-387E9E2F7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56" y="116633"/>
            <a:ext cx="3168352" cy="22853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B7E4F9-FC57-2AE1-779B-23729E8B9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587" y="2444553"/>
            <a:ext cx="3816425" cy="25215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F2AFF1A-F45D-435F-AE0A-86AA672FD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6796" y="5008670"/>
            <a:ext cx="3718215" cy="1732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89E0-8F1C-01F2-C7FE-F3977CF509FF}"/>
              </a:ext>
            </a:extLst>
          </p:cNvPr>
          <p:cNvSpPr>
            <a:spLocks noGrp="1"/>
          </p:cNvSpPr>
          <p:nvPr>
            <p:ph type="title"/>
          </p:nvPr>
        </p:nvSpPr>
        <p:spPr>
          <a:xfrm>
            <a:off x="13223204" y="1778641"/>
            <a:ext cx="202080" cy="252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6BE32EE-14BA-BB7F-569C-4342859034F2}"/>
              </a:ext>
            </a:extLst>
          </p:cNvPr>
          <p:cNvSpPr>
            <a:spLocks noGrp="1"/>
          </p:cNvSpPr>
          <p:nvPr>
            <p:ph sz="half" idx="1"/>
          </p:nvPr>
        </p:nvSpPr>
        <p:spPr>
          <a:xfrm>
            <a:off x="5204" y="188640"/>
            <a:ext cx="7601376" cy="4114800"/>
          </a:xfrm>
        </p:spPr>
        <p:txBody>
          <a:bodyPr/>
          <a:lstStyle/>
          <a:p>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Food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Brown rice is more nutrient-dense than white rice. Because of this, brown rice may help reduce blood sugar levels and aid in weight management efforts. However, white rice is good for those with certain digestive issues who cannot digest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fiber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-rich foods well.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D8C0F09B-4AC0-F02D-786A-0DD989A70FA9}"/>
              </a:ext>
            </a:extLst>
          </p:cNvPr>
          <p:cNvSpPr>
            <a:spLocks noGrp="1"/>
          </p:cNvSpPr>
          <p:nvPr>
            <p:ph sz="half" idx="2"/>
          </p:nvPr>
        </p:nvSpPr>
        <p:spPr>
          <a:xfrm>
            <a:off x="12575132" y="3671857"/>
            <a:ext cx="2043336" cy="1263166"/>
          </a:xfrm>
        </p:spPr>
        <p:txBody>
          <a:bodyPr/>
          <a:lstStyle/>
          <a:p>
            <a:endParaRPr lang="en-IN" dirty="0"/>
          </a:p>
        </p:txBody>
      </p:sp>
      <p:pic>
        <p:nvPicPr>
          <p:cNvPr id="5" name="Picture 4">
            <a:extLst>
              <a:ext uri="{FF2B5EF4-FFF2-40B4-BE49-F238E27FC236}">
                <a16:creationId xmlns:a16="http://schemas.microsoft.com/office/drawing/2014/main" id="{2801245B-67D2-A76A-B3BA-ADF1A869CA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519" y="-25112"/>
            <a:ext cx="2299215" cy="2299215"/>
          </a:xfrm>
          <a:prstGeom prst="rect">
            <a:avLst/>
          </a:prstGeom>
          <a:noFill/>
          <a:ln>
            <a:noFill/>
          </a:ln>
        </p:spPr>
      </p:pic>
      <p:sp>
        <p:nvSpPr>
          <p:cNvPr id="7" name="TextBox 6">
            <a:extLst>
              <a:ext uri="{FF2B5EF4-FFF2-40B4-BE49-F238E27FC236}">
                <a16:creationId xmlns:a16="http://schemas.microsoft.com/office/drawing/2014/main" id="{BBDF2918-86A0-CC96-5531-2BA8F11A8598}"/>
              </a:ext>
            </a:extLst>
          </p:cNvPr>
          <p:cNvSpPr txBox="1"/>
          <p:nvPr/>
        </p:nvSpPr>
        <p:spPr>
          <a:xfrm>
            <a:off x="117748" y="2348880"/>
            <a:ext cx="7488832" cy="1263166"/>
          </a:xfrm>
          <a:prstGeom prst="rect">
            <a:avLst/>
          </a:prstGeom>
          <a:noFill/>
        </p:spPr>
        <p:txBody>
          <a:bodyPr wrap="square">
            <a:spAutoFit/>
          </a:bodyPr>
          <a:lstStyle/>
          <a:p>
            <a:pPr>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Fitness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-Walking, lifting weights, doing chores – it’s all good. Regardless of what you do, regular exercise and physical activity is the path to health and well-being. Exercise burns fat, builds muscle, lowers cholesterol, eases stress and anxiety, lets us sleep restfully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7EFFBB9-6274-3E14-2D19-F074E14E7C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9124" y="2321850"/>
            <a:ext cx="4284345" cy="1735455"/>
          </a:xfrm>
          <a:prstGeom prst="rect">
            <a:avLst/>
          </a:prstGeom>
          <a:noFill/>
          <a:ln>
            <a:noFill/>
          </a:ln>
        </p:spPr>
      </p:pic>
      <p:sp>
        <p:nvSpPr>
          <p:cNvPr id="10" name="TextBox 9">
            <a:extLst>
              <a:ext uri="{FF2B5EF4-FFF2-40B4-BE49-F238E27FC236}">
                <a16:creationId xmlns:a16="http://schemas.microsoft.com/office/drawing/2014/main" id="{0E51A0BE-77A2-24E4-1CD2-54BE7E63DD4F}"/>
              </a:ext>
            </a:extLst>
          </p:cNvPr>
          <p:cNvSpPr txBox="1"/>
          <p:nvPr/>
        </p:nvSpPr>
        <p:spPr>
          <a:xfrm>
            <a:off x="0" y="4581128"/>
            <a:ext cx="7335520" cy="966803"/>
          </a:xfrm>
          <a:prstGeom prst="rect">
            <a:avLst/>
          </a:prstGeom>
          <a:noFill/>
        </p:spPr>
        <p:txBody>
          <a:bodyPr wrap="square">
            <a:spAutoFit/>
          </a:bodyPr>
          <a:lstStyle/>
          <a:p>
            <a:pPr>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Medical check up</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People have to take a monthly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checkup</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or 6 months to know our body conditions like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dental,eye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CBC,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LPT,CHT,etc</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have take precautions if there are any mild changes in our reports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A6CE2D56-6479-13A8-9CF5-17BF658F4B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189" y="4105052"/>
            <a:ext cx="2413334" cy="2580228"/>
          </a:xfrm>
          <a:prstGeom prst="rect">
            <a:avLst/>
          </a:prstGeom>
          <a:noFill/>
          <a:ln>
            <a:noFill/>
          </a:ln>
        </p:spPr>
      </p:pic>
    </p:spTree>
    <p:extLst>
      <p:ext uri="{BB962C8B-B14F-4D97-AF65-F5344CB8AC3E}">
        <p14:creationId xmlns:p14="http://schemas.microsoft.com/office/powerpoint/2010/main" val="144318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8C4C-FA44-D33F-B4B7-AB6F1041636A}"/>
              </a:ext>
            </a:extLst>
          </p:cNvPr>
          <p:cNvSpPr>
            <a:spLocks noGrp="1"/>
          </p:cNvSpPr>
          <p:nvPr>
            <p:ph type="title"/>
          </p:nvPr>
        </p:nvSpPr>
        <p:spPr>
          <a:xfrm>
            <a:off x="1522413" y="260649"/>
            <a:ext cx="2339751" cy="576063"/>
          </a:xfrm>
        </p:spPr>
        <p:txBody>
          <a:bodyPr>
            <a:normAutofit fontScale="90000"/>
          </a:bodyPr>
          <a:lstStyle/>
          <a:p>
            <a:r>
              <a:rPr lang="en-US" dirty="0"/>
              <a:t>HYGIENE</a:t>
            </a:r>
            <a:endParaRPr lang="en-IN" dirty="0"/>
          </a:p>
        </p:txBody>
      </p:sp>
      <p:sp>
        <p:nvSpPr>
          <p:cNvPr id="3" name="Content Placeholder 2">
            <a:extLst>
              <a:ext uri="{FF2B5EF4-FFF2-40B4-BE49-F238E27FC236}">
                <a16:creationId xmlns:a16="http://schemas.microsoft.com/office/drawing/2014/main" id="{C9E1E762-FB04-5459-B57C-E94F2313B1D5}"/>
              </a:ext>
            </a:extLst>
          </p:cNvPr>
          <p:cNvSpPr>
            <a:spLocks noGrp="1"/>
          </p:cNvSpPr>
          <p:nvPr>
            <p:ph idx="1"/>
          </p:nvPr>
        </p:nvSpPr>
        <p:spPr>
          <a:xfrm>
            <a:off x="981845" y="980728"/>
            <a:ext cx="6840760" cy="5616623"/>
          </a:xfrm>
        </p:spPr>
        <p:txBody>
          <a:bodyPr>
            <a:normAutofit/>
          </a:bodyPr>
          <a:lstStyle/>
          <a:p>
            <a:pPr>
              <a:buFont typeface="Wingdings" panose="05000000000000000000" pitchFamily="2" charset="2"/>
              <a:buChar char="§"/>
            </a:pPr>
            <a:r>
              <a:rPr lang="en-US" sz="2000" dirty="0">
                <a:latin typeface="Century" panose="02040604050505020304" pitchFamily="18" charset="0"/>
              </a:rPr>
              <a:t>According to the World Health Organization (WHO), “Hygiene refers to conditions and practices that help to maintain health and prevent the spread of diseases.</a:t>
            </a:r>
          </a:p>
          <a:p>
            <a:pPr>
              <a:buFont typeface="Wingdings" panose="05000000000000000000" pitchFamily="2" charset="2"/>
              <a:buChar char="§"/>
            </a:pPr>
            <a:r>
              <a:rPr lang="en-US" sz="2000" dirty="0">
                <a:latin typeface="Century" panose="02040604050505020304" pitchFamily="18" charset="0"/>
              </a:rPr>
              <a:t>Maintenance of hygiene can be at the community level (social hygiene) or personal level (personal hygiene).</a:t>
            </a:r>
          </a:p>
          <a:p>
            <a:pPr>
              <a:buFont typeface="Wingdings" panose="05000000000000000000" pitchFamily="2" charset="2"/>
              <a:buChar char="§"/>
            </a:pPr>
            <a:r>
              <a:rPr lang="en-US" sz="2000" dirty="0">
                <a:latin typeface="Century" panose="02040604050505020304" pitchFamily="18" charset="0"/>
              </a:rPr>
              <a:t>.</a:t>
            </a:r>
          </a:p>
          <a:p>
            <a:pPr>
              <a:buFont typeface="Wingdings" panose="05000000000000000000" pitchFamily="2" charset="2"/>
              <a:buChar char="§"/>
            </a:pPr>
            <a:r>
              <a:rPr lang="en-US" sz="2000" dirty="0">
                <a:latin typeface="Century" panose="02040604050505020304" pitchFamily="18" charset="0"/>
              </a:rPr>
              <a:t>Improper, unkempt and untidy surroundings and inappropriate ways of waste disposal in public places results in the unhealthy surrounding</a:t>
            </a:r>
          </a:p>
          <a:p>
            <a:pPr>
              <a:buFont typeface="Wingdings" panose="05000000000000000000" pitchFamily="2" charset="2"/>
              <a:buChar char="§"/>
            </a:pPr>
            <a:r>
              <a:rPr lang="en-US" sz="2000" dirty="0">
                <a:latin typeface="Century" panose="02040604050505020304" pitchFamily="18" charset="0"/>
              </a:rPr>
              <a:t> Such practices can cause an alarming growth of rodents, pathogens and other microbes, which can make us unwell. </a:t>
            </a:r>
          </a:p>
          <a:p>
            <a:pPr>
              <a:buFont typeface="Wingdings" panose="05000000000000000000" pitchFamily="2" charset="2"/>
              <a:buChar char="§"/>
            </a:pP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E8F23B1D-EDAB-EDD6-B193-2C8B5B7F3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6620" y="260648"/>
            <a:ext cx="4104456" cy="3600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0BCF973-E824-54D3-3447-9C57D0481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800" y="4005064"/>
            <a:ext cx="4026276" cy="259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96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77EA-50B7-587C-F737-ED19348ED153}"/>
              </a:ext>
            </a:extLst>
          </p:cNvPr>
          <p:cNvSpPr>
            <a:spLocks noGrp="1"/>
          </p:cNvSpPr>
          <p:nvPr>
            <p:ph type="title"/>
          </p:nvPr>
        </p:nvSpPr>
        <p:spPr>
          <a:xfrm>
            <a:off x="16103524" y="2780928"/>
            <a:ext cx="70993" cy="1227584"/>
          </a:xfrm>
        </p:spPr>
        <p:txBody>
          <a:bodyPr/>
          <a:lstStyle/>
          <a:p>
            <a:endParaRPr lang="en-IN" dirty="0"/>
          </a:p>
        </p:txBody>
      </p:sp>
      <p:sp>
        <p:nvSpPr>
          <p:cNvPr id="3" name="Content Placeholder 2">
            <a:extLst>
              <a:ext uri="{FF2B5EF4-FFF2-40B4-BE49-F238E27FC236}">
                <a16:creationId xmlns:a16="http://schemas.microsoft.com/office/drawing/2014/main" id="{D6E73D52-55A3-9844-1931-35318A322D54}"/>
              </a:ext>
            </a:extLst>
          </p:cNvPr>
          <p:cNvSpPr>
            <a:spLocks noGrp="1"/>
          </p:cNvSpPr>
          <p:nvPr>
            <p:ph idx="1"/>
          </p:nvPr>
        </p:nvSpPr>
        <p:spPr>
          <a:xfrm>
            <a:off x="67114" y="0"/>
            <a:ext cx="7684498" cy="4365104"/>
          </a:xfrm>
        </p:spPr>
        <p:txBody>
          <a:bodyPr>
            <a:normAutofit/>
          </a:bodyPr>
          <a:lstStyle/>
          <a:p>
            <a:r>
              <a:rPr lang="en-US" sz="2000" dirty="0">
                <a:latin typeface="Times New Roman" panose="02020603050405020304" pitchFamily="18" charset="0"/>
                <a:cs typeface="Times New Roman" panose="02020603050405020304" pitchFamily="18" charset="0"/>
              </a:rPr>
              <a:t>Cleanliness</a:t>
            </a:r>
          </a:p>
          <a:p>
            <a:r>
              <a:rPr lang="en-US" sz="2000" dirty="0">
                <a:latin typeface="Times New Roman" panose="02020603050405020304" pitchFamily="18" charset="0"/>
                <a:cs typeface="Times New Roman" panose="02020603050405020304" pitchFamily="18" charset="0"/>
              </a:rPr>
              <a:t>Cleanliness is one of the most important elements of good health. Thus, it is an important hygiene habit to keep yourself and your surroundings neat and clean. Whenever there is dirt, there are germs that thrive in it. Also, the dirt is light in air and thus it moves around in the air. So, a dirty man is often the one that is attacked easily with various diseases. </a:t>
            </a:r>
          </a:p>
          <a:p>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6A6362-5A36-D2AF-5F75-76A1E1AF3E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55813" y="0"/>
            <a:ext cx="3505200" cy="2420888"/>
          </a:xfrm>
          <a:prstGeom prst="rect">
            <a:avLst/>
          </a:prstGeom>
          <a:noFill/>
          <a:ln>
            <a:noFill/>
          </a:ln>
        </p:spPr>
      </p:pic>
      <p:sp>
        <p:nvSpPr>
          <p:cNvPr id="6" name="TextBox 5">
            <a:extLst>
              <a:ext uri="{FF2B5EF4-FFF2-40B4-BE49-F238E27FC236}">
                <a16:creationId xmlns:a16="http://schemas.microsoft.com/office/drawing/2014/main" id="{2D7EA4D5-D9C7-6E7B-3C34-77BD9EEE3D94}"/>
              </a:ext>
            </a:extLst>
          </p:cNvPr>
          <p:cNvSpPr txBox="1"/>
          <p:nvPr/>
        </p:nvSpPr>
        <p:spPr>
          <a:xfrm>
            <a:off x="4355293" y="2420888"/>
            <a:ext cx="7721977" cy="1365758"/>
          </a:xfrm>
          <a:prstGeom prst="rect">
            <a:avLst/>
          </a:prstGeom>
          <a:noFill/>
        </p:spPr>
        <p:txBody>
          <a:bodyPr wrap="square">
            <a:spAutoFit/>
          </a:bodyPr>
          <a:lstStyle/>
          <a:p>
            <a:pPr>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NAILS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Fingernails may harbour dirt and germs, contributing to the spread of bacteria. It is easier for dirt and germs to collect under longer nails, so keeping them short can help reduce the risk of spreading infections.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D003AEB-29C0-9280-FD46-1EA427F1E3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14" y="2041871"/>
            <a:ext cx="4253567" cy="2467249"/>
          </a:xfrm>
          <a:prstGeom prst="rect">
            <a:avLst/>
          </a:prstGeom>
          <a:noFill/>
          <a:ln>
            <a:noFill/>
          </a:ln>
        </p:spPr>
      </p:pic>
      <p:sp>
        <p:nvSpPr>
          <p:cNvPr id="9" name="TextBox 8">
            <a:extLst>
              <a:ext uri="{FF2B5EF4-FFF2-40B4-BE49-F238E27FC236}">
                <a16:creationId xmlns:a16="http://schemas.microsoft.com/office/drawing/2014/main" id="{65E51C5D-B1D4-ED3D-3D68-CB18C77A495A}"/>
              </a:ext>
            </a:extLst>
          </p:cNvPr>
          <p:cNvSpPr txBox="1"/>
          <p:nvPr/>
        </p:nvSpPr>
        <p:spPr>
          <a:xfrm>
            <a:off x="67114" y="4797152"/>
            <a:ext cx="7251434" cy="1365758"/>
          </a:xfrm>
          <a:prstGeom prst="rect">
            <a:avLst/>
          </a:prstGeom>
          <a:noFill/>
        </p:spPr>
        <p:txBody>
          <a:bodyPr wrap="square">
            <a:spAutoFit/>
          </a:bodyPr>
          <a:lstStyle/>
          <a:p>
            <a:pPr>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DENTAL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Dental hygiene involves more than just having white teeth. A good dental hygiene routine can help prevent issues such as gum disease and cavities. It can also prevent bad breath.</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a:extLst>
              <a:ext uri="{FF2B5EF4-FFF2-40B4-BE49-F238E27FC236}">
                <a16:creationId xmlns:a16="http://schemas.microsoft.com/office/drawing/2014/main" id="{6C9E2FA8-AA2B-FB2A-5D5D-83DFF240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160" y="4008512"/>
            <a:ext cx="2834505" cy="278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6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15" y="404664"/>
            <a:ext cx="6325343" cy="1080120"/>
          </a:xfrm>
        </p:spPr>
        <p:txBody>
          <a:bodyPr/>
          <a:lstStyle/>
          <a:p>
            <a:r>
              <a:rPr lang="en-US" dirty="0">
                <a:latin typeface="Times New Roman" panose="02020603050405020304" pitchFamily="18" charset="0"/>
                <a:cs typeface="Times New Roman" panose="02020603050405020304" pitchFamily="18" charset="0"/>
              </a:rPr>
              <a:t>PROCUDURE </a:t>
            </a:r>
          </a:p>
        </p:txBody>
      </p:sp>
      <p:sp>
        <p:nvSpPr>
          <p:cNvPr id="3" name="Text Placeholder 2"/>
          <p:cNvSpPr>
            <a:spLocks noGrp="1"/>
          </p:cNvSpPr>
          <p:nvPr>
            <p:ph type="body" idx="1"/>
          </p:nvPr>
        </p:nvSpPr>
        <p:spPr>
          <a:xfrm flipH="1">
            <a:off x="9752546" y="5949280"/>
            <a:ext cx="45719" cy="70521"/>
          </a:xfrm>
        </p:spPr>
        <p:txBody>
          <a:bodyPr>
            <a:normAutofit fontScale="25000" lnSpcReduction="20000"/>
          </a:bodyPr>
          <a:lstStyle/>
          <a:p>
            <a:endParaRPr lang="en-US" dirty="0"/>
          </a:p>
        </p:txBody>
      </p:sp>
      <p:pic>
        <p:nvPicPr>
          <p:cNvPr id="6" name="Picture 5">
            <a:extLst>
              <a:ext uri="{FF2B5EF4-FFF2-40B4-BE49-F238E27FC236}">
                <a16:creationId xmlns:a16="http://schemas.microsoft.com/office/drawing/2014/main" id="{41AC724F-95DD-F16B-3897-CE84AFEA82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5154" y="396952"/>
            <a:ext cx="2541367" cy="4283433"/>
          </a:xfrm>
          <a:prstGeom prst="rect">
            <a:avLst/>
          </a:prstGeom>
          <a:noFill/>
          <a:ln>
            <a:noFill/>
          </a:ln>
        </p:spPr>
      </p:pic>
      <p:pic>
        <p:nvPicPr>
          <p:cNvPr id="8" name="Picture 7">
            <a:extLst>
              <a:ext uri="{FF2B5EF4-FFF2-40B4-BE49-F238E27FC236}">
                <a16:creationId xmlns:a16="http://schemas.microsoft.com/office/drawing/2014/main" id="{0AC54A85-53F7-8B87-7A3A-5D1761B738F2}"/>
              </a:ext>
            </a:extLst>
          </p:cNvPr>
          <p:cNvPicPr>
            <a:picLocks noChangeAspect="1"/>
          </p:cNvPicPr>
          <p:nvPr/>
        </p:nvPicPr>
        <p:blipFill>
          <a:blip r:embed="rId3"/>
          <a:stretch>
            <a:fillRect/>
          </a:stretch>
        </p:blipFill>
        <p:spPr>
          <a:xfrm>
            <a:off x="0" y="2130850"/>
            <a:ext cx="10217782" cy="2737341"/>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31DC06-F28C-ECEA-D5B7-53A07C767D36}"/>
              </a:ext>
            </a:extLst>
          </p:cNvPr>
          <p:cNvSpPr txBox="1"/>
          <p:nvPr/>
        </p:nvSpPr>
        <p:spPr>
          <a:xfrm>
            <a:off x="189756" y="2060848"/>
            <a:ext cx="9577064" cy="31683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Are you go for any  regular medical check ups [ eye ,dental …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you have children less than 5 years[ dose he/she vaccinated with polio drops]?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Are there any diabetic patients in your family?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Which type of medical treatment your family prefers ?</a:t>
            </a:r>
          </a:p>
          <a:p>
            <a:r>
              <a:rPr lang="en-US" sz="2400" dirty="0">
                <a:latin typeface="Times New Roman" panose="02020603050405020304" pitchFamily="18" charset="0"/>
                <a:cs typeface="Times New Roman" panose="02020603050405020304" pitchFamily="18" charset="0"/>
              </a:rPr>
              <a:t>      [ ayurvedic/English medicine]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Does your family follow yoga / physical fitness regularly?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Does your  water containers are opened or closed ?</a:t>
            </a:r>
          </a:p>
        </p:txBody>
      </p:sp>
      <p:sp>
        <p:nvSpPr>
          <p:cNvPr id="7" name="TextBox 6">
            <a:extLst>
              <a:ext uri="{FF2B5EF4-FFF2-40B4-BE49-F238E27FC236}">
                <a16:creationId xmlns:a16="http://schemas.microsoft.com/office/drawing/2014/main" id="{86514792-6A63-9A05-736C-42FE9977AA46}"/>
              </a:ext>
            </a:extLst>
          </p:cNvPr>
          <p:cNvSpPr txBox="1"/>
          <p:nvPr/>
        </p:nvSpPr>
        <p:spPr>
          <a:xfrm>
            <a:off x="333771" y="404664"/>
            <a:ext cx="8879879" cy="1200329"/>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QUESTIONS WE ASKED </a:t>
            </a:r>
            <a:br>
              <a:rPr lang="en-US" sz="3600" dirty="0">
                <a:latin typeface="Times New Roman" panose="02020603050405020304" pitchFamily="18" charset="0"/>
                <a:cs typeface="Times New Roman" panose="02020603050405020304" pitchFamily="18" charset="0"/>
              </a:rPr>
            </a:br>
            <a:endParaRPr lang="en-IN" sz="3600" dirty="0"/>
          </a:p>
        </p:txBody>
      </p:sp>
    </p:spTree>
    <p:extLst>
      <p:ext uri="{BB962C8B-B14F-4D97-AF65-F5344CB8AC3E}">
        <p14:creationId xmlns:p14="http://schemas.microsoft.com/office/powerpoint/2010/main" val="5459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430</TotalTime>
  <Words>1196</Words>
  <Application>Microsoft Office PowerPoint</Application>
  <PresentationFormat>Custom</PresentationFormat>
  <Paragraphs>98</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Algerian</vt:lpstr>
      <vt:lpstr>Arial</vt:lpstr>
      <vt:lpstr>Calibri</vt:lpstr>
      <vt:lpstr>Century</vt:lpstr>
      <vt:lpstr>Corbel</vt:lpstr>
      <vt:lpstr>Symbol</vt:lpstr>
      <vt:lpstr>Times New Roman</vt:lpstr>
      <vt:lpstr>Wingdings</vt:lpstr>
      <vt:lpstr>Digital Blue Tunnel 16x9</vt:lpstr>
      <vt:lpstr>NRI INSTITUTE OF TECHNOLOGY   COMMUNITY SERVICE     PROJECT   </vt:lpstr>
      <vt:lpstr>HEALTH AND HYGIENE </vt:lpstr>
      <vt:lpstr>INTRODUCTION </vt:lpstr>
      <vt:lpstr>Health </vt:lpstr>
      <vt:lpstr>PowerPoint Presentation</vt:lpstr>
      <vt:lpstr>HYGIENE</vt:lpstr>
      <vt:lpstr>PowerPoint Presentation</vt:lpstr>
      <vt:lpstr>PROCUDURE </vt:lpstr>
      <vt:lpstr>PowerPoint Presentation</vt:lpstr>
      <vt:lpstr>PowerPoint Presentation</vt:lpstr>
      <vt:lpstr>There response are </vt:lpstr>
      <vt:lpstr>PowerPoint Presentation</vt:lpstr>
      <vt:lpstr>s</vt:lpstr>
      <vt:lpstr>PowerPoint Presentation</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manikumar pulaguri</dc:creator>
  <cp:lastModifiedBy>vishnuvardhan.tiruveedula@gmail.com</cp:lastModifiedBy>
  <cp:revision>18</cp:revision>
  <dcterms:created xsi:type="dcterms:W3CDTF">2022-11-07T04:14:28Z</dcterms:created>
  <dcterms:modified xsi:type="dcterms:W3CDTF">2022-11-08T04:22:37Z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